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9" r:id="rId3"/>
    <p:sldId id="335" r:id="rId4"/>
    <p:sldId id="323" r:id="rId5"/>
    <p:sldId id="333" r:id="rId6"/>
    <p:sldId id="334" r:id="rId7"/>
    <p:sldId id="326" r:id="rId8"/>
    <p:sldId id="340" r:id="rId9"/>
    <p:sldId id="337" r:id="rId10"/>
    <p:sldId id="336" r:id="rId11"/>
    <p:sldId id="338" r:id="rId12"/>
    <p:sldId id="339" r:id="rId13"/>
    <p:sldId id="275" r:id="rId14"/>
    <p:sldId id="301" r:id="rId15"/>
    <p:sldId id="303" r:id="rId16"/>
    <p:sldId id="310" r:id="rId17"/>
    <p:sldId id="281" r:id="rId18"/>
    <p:sldId id="272"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9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2435" autoAdjust="0"/>
  </p:normalViewPr>
  <p:slideViewPr>
    <p:cSldViewPr snapToGrid="0">
      <p:cViewPr>
        <p:scale>
          <a:sx n="111" d="100"/>
          <a:sy n="111" d="100"/>
        </p:scale>
        <p:origin x="-7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BD2FD6-675F-5D47-96AA-E6C340590F6E}" type="datetimeFigureOut">
              <a:rPr lang="en-US" smtClean="0"/>
              <a:t>9/26/2017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C7099-950B-774F-A01E-42E7FA70B1AD}" type="slidenum">
              <a:rPr lang="en-US" smtClean="0"/>
              <a:t>‹#›</a:t>
            </a:fld>
            <a:endParaRPr lang="en-US"/>
          </a:p>
        </p:txBody>
      </p:sp>
    </p:spTree>
    <p:extLst>
      <p:ext uri="{BB962C8B-B14F-4D97-AF65-F5344CB8AC3E}">
        <p14:creationId xmlns:p14="http://schemas.microsoft.com/office/powerpoint/2010/main" val="104117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F6A7F-77B3-9343-9EA8-AB925C514965}" type="datetimeFigureOut">
              <a:rPr lang="en-US" smtClean="0"/>
              <a:t>9/26/2017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9292A-6FCD-E649-BAEE-566309B6D02B}" type="slidenum">
              <a:rPr lang="en-US" smtClean="0"/>
              <a:t>‹#›</a:t>
            </a:fld>
            <a:endParaRPr lang="en-US"/>
          </a:p>
        </p:txBody>
      </p:sp>
    </p:spTree>
    <p:extLst>
      <p:ext uri="{BB962C8B-B14F-4D97-AF65-F5344CB8AC3E}">
        <p14:creationId xmlns:p14="http://schemas.microsoft.com/office/powerpoint/2010/main" val="1408446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9292A-6FCD-E649-BAEE-566309B6D02B}" type="slidenum">
              <a:rPr lang="en-US" smtClean="0"/>
              <a:t>6</a:t>
            </a:fld>
            <a:endParaRPr lang="en-US"/>
          </a:p>
        </p:txBody>
      </p:sp>
    </p:spTree>
    <p:extLst>
      <p:ext uri="{BB962C8B-B14F-4D97-AF65-F5344CB8AC3E}">
        <p14:creationId xmlns:p14="http://schemas.microsoft.com/office/powerpoint/2010/main" val="58972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228471-83AC-4D43-8983-4B67FEF2892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4550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71766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8541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1100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28471-83AC-4D43-8983-4B67FEF2892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371841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28471-83AC-4D43-8983-4B67FEF2892E}"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1542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28471-83AC-4D43-8983-4B67FEF2892E}"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25371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28471-83AC-4D43-8983-4B67FEF2892E}"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56816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28471-83AC-4D43-8983-4B67FEF2892E}"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998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4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035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28471-83AC-4D43-8983-4B67FEF2892E}" type="datetimeFigureOut">
              <a:rPr lang="en-US" smtClean="0"/>
              <a:t>9/26/2017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A80E-13AC-4A4B-AEE2-884EF7F7E688}" type="slidenum">
              <a:rPr lang="en-US" smtClean="0"/>
              <a:t>‹#›</a:t>
            </a:fld>
            <a:endParaRPr lang="en-US"/>
          </a:p>
        </p:txBody>
      </p:sp>
    </p:spTree>
    <p:extLst>
      <p:ext uri="{BB962C8B-B14F-4D97-AF65-F5344CB8AC3E}">
        <p14:creationId xmlns:p14="http://schemas.microsoft.com/office/powerpoint/2010/main" val="68366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8498" y="2807046"/>
            <a:ext cx="9153397" cy="3416320"/>
          </a:xfrm>
          <a:prstGeom prst="rect">
            <a:avLst/>
          </a:prstGeom>
          <a:noFill/>
        </p:spPr>
        <p:txBody>
          <a:bodyPr wrap="square" rtlCol="0">
            <a:spAutoFit/>
          </a:bodyPr>
          <a:lstStyle/>
          <a:p>
            <a:pPr algn="ctr">
              <a:lnSpc>
                <a:spcPct val="150000"/>
              </a:lnSpc>
            </a:pPr>
            <a:r>
              <a:rPr lang="en-US" sz="4800" dirty="0">
                <a:latin typeface="Century Gothic"/>
                <a:cs typeface="Century Gothic"/>
              </a:rPr>
              <a:t>YCHS Key Club Meeting</a:t>
            </a:r>
          </a:p>
          <a:p>
            <a:pPr algn="ctr">
              <a:lnSpc>
                <a:spcPct val="150000"/>
              </a:lnSpc>
            </a:pPr>
            <a:r>
              <a:rPr lang="en-US" sz="4800" dirty="0">
                <a:latin typeface="Century Gothic"/>
                <a:cs typeface="Century Gothic"/>
              </a:rPr>
              <a:t>September 26</a:t>
            </a:r>
            <a:r>
              <a:rPr lang="en-US" sz="4800" baseline="30000" dirty="0">
                <a:latin typeface="Century Gothic"/>
                <a:cs typeface="Century Gothic"/>
              </a:rPr>
              <a:t>th</a:t>
            </a:r>
            <a:r>
              <a:rPr lang="en-US" sz="4800" dirty="0">
                <a:latin typeface="Century Gothic"/>
                <a:cs typeface="Century Gothic"/>
              </a:rPr>
              <a:t>, 2017</a:t>
            </a:r>
          </a:p>
          <a:p>
            <a:pPr algn="ctr">
              <a:lnSpc>
                <a:spcPct val="150000"/>
              </a:lnSpc>
            </a:pPr>
            <a:r>
              <a:rPr lang="en-US" sz="4800" dirty="0">
                <a:latin typeface="Century Gothic"/>
                <a:cs typeface="Century Gothic"/>
              </a:rPr>
              <a:t>Division 14 Blue Robots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543" y="2592243"/>
            <a:ext cx="3290189" cy="3808556"/>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747" y="2595382"/>
            <a:ext cx="3287477" cy="3805417"/>
          </a:xfrm>
          <a:prstGeom prst="rect">
            <a:avLst/>
          </a:prstGeom>
        </p:spPr>
      </p:pic>
      <p:pic>
        <p:nvPicPr>
          <p:cNvPr id="14" name="Picture 13"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86" y="109886"/>
            <a:ext cx="1426252" cy="13804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12191999" cy="457200"/>
          </a:xfrm>
          <a:prstGeom prst="rect">
            <a:avLst/>
          </a:prstGeom>
        </p:spPr>
      </p:pic>
      <p:sp>
        <p:nvSpPr>
          <p:cNvPr id="2" name="TextBox 1"/>
          <p:cNvSpPr txBox="1"/>
          <p:nvPr/>
        </p:nvSpPr>
        <p:spPr>
          <a:xfrm>
            <a:off x="4632960" y="513591"/>
            <a:ext cx="7559039" cy="646331"/>
          </a:xfrm>
          <a:prstGeom prst="rect">
            <a:avLst/>
          </a:prstGeom>
          <a:noFill/>
        </p:spPr>
        <p:txBody>
          <a:bodyPr wrap="square" rtlCol="0">
            <a:spAutoFit/>
          </a:bodyPr>
          <a:lstStyle/>
          <a:p>
            <a:r>
              <a:rPr lang="en-US" sz="3600" b="1" spc="600" dirty="0">
                <a:solidFill>
                  <a:schemeClr val="bg1"/>
                </a:solidFill>
                <a:latin typeface="Century Gothic" panose="020B0502020202020204" pitchFamily="34" charset="0"/>
              </a:rPr>
              <a:t>      </a:t>
            </a:r>
            <a:endParaRPr lang="en-US" sz="3600" spc="600"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5989319" y="553267"/>
            <a:ext cx="5627096" cy="566977"/>
          </a:xfrm>
          <a:prstGeom prst="rect">
            <a:avLst/>
          </a:prstGeom>
        </p:spPr>
      </p:pic>
    </p:spTree>
    <p:extLst>
      <p:ext uri="{BB962C8B-B14F-4D97-AF65-F5344CB8AC3E}">
        <p14:creationId xmlns:p14="http://schemas.microsoft.com/office/powerpoint/2010/main" val="17296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833681"/>
            <a:ext cx="11116070" cy="2308324"/>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Float Building</a:t>
            </a:r>
          </a:p>
          <a:p>
            <a:pPr marL="571500" indent="-571500" algn="ctr">
              <a:buFont typeface="Arial" panose="020B0604020202020204" pitchFamily="34" charset="0"/>
              <a:buChar char="•"/>
            </a:pPr>
            <a:r>
              <a:rPr lang="en-US" sz="3600" dirty="0">
                <a:latin typeface="Century Gothic" panose="020B0502020202020204" pitchFamily="34" charset="0"/>
              </a:rPr>
              <a:t>October 3</a:t>
            </a:r>
            <a:r>
              <a:rPr lang="en-US" sz="3600" baseline="30000" dirty="0">
                <a:latin typeface="Century Gothic" panose="020B0502020202020204" pitchFamily="34" charset="0"/>
              </a:rPr>
              <a:t>rd</a:t>
            </a:r>
            <a:r>
              <a:rPr lang="en-US" sz="3600" dirty="0">
                <a:latin typeface="Century Gothic" panose="020B0502020202020204" pitchFamily="34" charset="0"/>
              </a:rPr>
              <a:t>-5</a:t>
            </a:r>
            <a:r>
              <a:rPr lang="en-US" sz="3600" baseline="30000" dirty="0">
                <a:latin typeface="Century Gothic" panose="020B0502020202020204" pitchFamily="34" charset="0"/>
              </a:rPr>
              <a:t>th</a:t>
            </a:r>
            <a:r>
              <a:rPr lang="en-US" sz="3600" dirty="0">
                <a:latin typeface="Century Gothic" panose="020B0502020202020204" pitchFamily="34" charset="0"/>
              </a:rPr>
              <a:t> </a:t>
            </a:r>
          </a:p>
          <a:p>
            <a:pPr marL="571500" indent="-571500" algn="ctr">
              <a:buFont typeface="Arial" panose="020B0604020202020204" pitchFamily="34" charset="0"/>
              <a:buChar char="•"/>
            </a:pPr>
            <a:r>
              <a:rPr lang="en-US" sz="3600" dirty="0">
                <a:latin typeface="Century Gothic" panose="020B0502020202020204" pitchFamily="34" charset="0"/>
              </a:rPr>
              <a:t>In quad </a:t>
            </a:r>
          </a:p>
          <a:p>
            <a:pPr marL="571500" indent="-571500" algn="ctr">
              <a:buFont typeface="Arial" panose="020B0604020202020204" pitchFamily="34" charset="0"/>
              <a:buChar char="•"/>
            </a:pPr>
            <a:r>
              <a:rPr lang="en-US" sz="3600" dirty="0">
                <a:latin typeface="Century Gothic" panose="020B0502020202020204" pitchFamily="34" charset="0"/>
              </a:rPr>
              <a:t>3:30pm – 7:30pm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93863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3064938"/>
            <a:ext cx="11116070" cy="2308324"/>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Rock-M-Sock-M Float</a:t>
            </a:r>
          </a:p>
          <a:p>
            <a:pPr marL="571500" indent="-571500" algn="ctr">
              <a:buFont typeface="Arial" panose="020B0604020202020204" pitchFamily="34" charset="0"/>
              <a:buChar char="•"/>
            </a:pPr>
            <a:r>
              <a:rPr lang="en-US" sz="3600" dirty="0">
                <a:latin typeface="Century Gothic" panose="020B0502020202020204" pitchFamily="34" charset="0"/>
              </a:rPr>
              <a:t>W</a:t>
            </a:r>
            <a:r>
              <a:rPr lang="en-US" sz="3600" dirty="0" smtClean="0">
                <a:latin typeface="Century Gothic" panose="020B0502020202020204" pitchFamily="34" charset="0"/>
              </a:rPr>
              <a:t>alking </a:t>
            </a:r>
            <a:r>
              <a:rPr lang="en-US" sz="3600" dirty="0">
                <a:latin typeface="Century Gothic" panose="020B0502020202020204" pitchFamily="34" charset="0"/>
              </a:rPr>
              <a:t>in the homecoming parade with the other floats (October 6</a:t>
            </a:r>
            <a:r>
              <a:rPr lang="en-US" sz="3600" baseline="30000" dirty="0">
                <a:latin typeface="Century Gothic" panose="020B0502020202020204" pitchFamily="34" charset="0"/>
              </a:rPr>
              <a:t>th</a:t>
            </a:r>
            <a:r>
              <a:rPr lang="en-US" sz="3600" dirty="0" smtClean="0">
                <a:latin typeface="Century Gothic" panose="020B0502020202020204" pitchFamily="34" charset="0"/>
              </a:rPr>
              <a:t>)</a:t>
            </a:r>
          </a:p>
          <a:p>
            <a:pPr marL="571500" indent="-571500" algn="ctr">
              <a:buFont typeface="Arial" panose="020B0604020202020204" pitchFamily="34" charset="0"/>
              <a:buChar char="•"/>
            </a:pPr>
            <a:r>
              <a:rPr lang="en-US" sz="3600" dirty="0" smtClean="0">
                <a:latin typeface="Century Gothic" panose="020B0502020202020204" pitchFamily="34" charset="0"/>
              </a:rPr>
              <a:t>Open for members’ ideas</a:t>
            </a:r>
            <a:endParaRPr lang="en-US" sz="3600" dirty="0">
              <a:latin typeface="Century Gothic" panose="020B0502020202020204" pitchFamily="34"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299643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3108488"/>
            <a:ext cx="11116070" cy="1200329"/>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Trick or Treat Boxes for UNICEF</a:t>
            </a:r>
          </a:p>
          <a:p>
            <a:pPr marL="571500" indent="-571500" algn="ctr">
              <a:buFont typeface="Arial" panose="020B0604020202020204" pitchFamily="34" charset="0"/>
              <a:buChar char="•"/>
            </a:pPr>
            <a:r>
              <a:rPr lang="en-US" sz="3600" dirty="0">
                <a:latin typeface="Century Gothic" panose="020B0502020202020204" pitchFamily="34" charset="0"/>
              </a:rPr>
              <a:t>Handing out next week</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270079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77762"/>
            <a:ext cx="1426252" cy="138042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504"/>
            <a:ext cx="12188952" cy="457200"/>
          </a:xfrm>
          <a:prstGeom prst="rect">
            <a:avLst/>
          </a:prstGeom>
        </p:spPr>
      </p:pic>
      <p:sp>
        <p:nvSpPr>
          <p:cNvPr id="14" name="TextBox 13"/>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Treasurer’s Report</a:t>
            </a:r>
          </a:p>
        </p:txBody>
      </p:sp>
      <p:sp>
        <p:nvSpPr>
          <p:cNvPr id="10" name="Rectangle 9"/>
          <p:cNvSpPr/>
          <p:nvPr/>
        </p:nvSpPr>
        <p:spPr>
          <a:xfrm>
            <a:off x="881684" y="2275209"/>
            <a:ext cx="10350500" cy="1569660"/>
          </a:xfrm>
          <a:prstGeom prst="rect">
            <a:avLst/>
          </a:prstGeom>
        </p:spPr>
        <p:txBody>
          <a:bodyPr wrap="square">
            <a:spAutoFit/>
          </a:bodyPr>
          <a:lstStyle/>
          <a:p>
            <a:pPr marL="342900" indent="-342900">
              <a:buFont typeface="Arial" charset="0"/>
              <a:buChar char="•"/>
            </a:pPr>
            <a:r>
              <a:rPr lang="en-US" sz="3200" dirty="0">
                <a:latin typeface="Century Gothic"/>
                <a:cs typeface="Century Gothic"/>
              </a:rPr>
              <a:t>Club dues</a:t>
            </a:r>
          </a:p>
          <a:p>
            <a:pPr marL="800100" lvl="1" indent="-342900">
              <a:buFont typeface="Arial" charset="0"/>
              <a:buChar char="•"/>
            </a:pPr>
            <a:r>
              <a:rPr lang="en-US" sz="3200" dirty="0">
                <a:latin typeface="Century Gothic"/>
                <a:cs typeface="Century Gothic"/>
              </a:rPr>
              <a:t>$11.50</a:t>
            </a:r>
          </a:p>
          <a:p>
            <a:pPr marL="800100" lvl="1" indent="-342900">
              <a:buFont typeface="Arial" charset="0"/>
              <a:buChar char="•"/>
            </a:pPr>
            <a:r>
              <a:rPr lang="en-US" sz="3200" dirty="0">
                <a:latin typeface="Century Gothic"/>
                <a:cs typeface="Century Gothic"/>
              </a:rPr>
              <a:t>$3.50 donation to club</a:t>
            </a:r>
          </a:p>
        </p:txBody>
      </p:sp>
      <p:pic>
        <p:nvPicPr>
          <p:cNvPr id="2" name="Picture 1"/>
          <p:cNvPicPr>
            <a:picLocks noChangeAspect="1"/>
          </p:cNvPicPr>
          <p:nvPr/>
        </p:nvPicPr>
        <p:blipFill>
          <a:blip r:embed="rId4"/>
          <a:stretch>
            <a:fillRect/>
          </a:stretch>
        </p:blipFill>
        <p:spPr>
          <a:xfrm>
            <a:off x="6094476" y="484487"/>
            <a:ext cx="5627096" cy="566977"/>
          </a:xfrm>
          <a:prstGeom prst="rect">
            <a:avLst/>
          </a:prstGeom>
        </p:spPr>
      </p:pic>
      <p:pic>
        <p:nvPicPr>
          <p:cNvPr id="6152" name="Picture 8" descr="http://www.cnhkeyclub.org/downloads/Resources/Graphics/Bees/1617/GD_BeeSubmissions_10/GD_ITrinh_10_161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856" y="1458190"/>
            <a:ext cx="5627096" cy="443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9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58419" y="2147760"/>
            <a:ext cx="11675161" cy="4154984"/>
          </a:xfrm>
          <a:prstGeom prst="rect">
            <a:avLst/>
          </a:prstGeom>
          <a:noFill/>
          <a:ln w="76200">
            <a:solidFill>
              <a:srgbClr val="0098C3">
                <a:alpha val="50000"/>
              </a:srgbClr>
            </a:solidFill>
            <a:prstDash val="sysDot"/>
          </a:ln>
        </p:spPr>
        <p:txBody>
          <a:bodyPr wrap="square" rtlCol="0">
            <a:spAutoFit/>
          </a:bodyPr>
          <a:lstStyle/>
          <a:p>
            <a:pPr marL="342900" indent="-342900" algn="ctr">
              <a:buFont typeface="Arial" panose="020B0604020202020204" pitchFamily="34" charset="0"/>
              <a:buChar char="•"/>
            </a:pPr>
            <a:r>
              <a:rPr lang="en-US" sz="2200" b="1" dirty="0">
                <a:latin typeface="Century Gothic" panose="020B0502020202020204" pitchFamily="34" charset="0"/>
              </a:rPr>
              <a:t>Please make sure you sign in with the event chair when you get to a service event or else you hours WILL NOT be counted!</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Please make sure that if you sign up for an event, you come because when you sign up you are making a commitment and your other members will be counting on you!</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signed up for an event, but cannot make it to the event, make sure you let an officer, advisor, or the event chair know!</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did not sign up for an event, but are planning on attending, please contact an officer, advisor, or the event chair, letting us know you will be attending</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Friendly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66305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285010"/>
            <a:ext cx="11477702" cy="3785652"/>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OFFICER CONTACT INFORMATION</a:t>
            </a:r>
          </a:p>
          <a:p>
            <a:pPr algn="ct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Lieutenant Governor – </a:t>
            </a:r>
            <a:r>
              <a:rPr lang="en-US" sz="2000" dirty="0">
                <a:latin typeface="Century Gothic" panose="020B0502020202020204" pitchFamily="34" charset="0"/>
              </a:rPr>
              <a:t>d14.cnhkc.ltg@gmail.com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PRESIDENT –  </a:t>
            </a:r>
            <a:r>
              <a:rPr lang="en-US" sz="2000" dirty="0">
                <a:latin typeface="Century Gothic" panose="020B0502020202020204" pitchFamily="34" charset="0"/>
              </a:rPr>
              <a:t>yc.kc.president@gmail.com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VICE PRESIDENT –  </a:t>
            </a:r>
            <a:r>
              <a:rPr lang="en-US" sz="2000" dirty="0">
                <a:latin typeface="Century Gothic" panose="020B0502020202020204" pitchFamily="34" charset="0"/>
              </a:rPr>
              <a:t>yc.kc.vicepres@gmail.com</a:t>
            </a:r>
          </a:p>
          <a:p>
            <a:pPr marL="342900" indent="-342900" algn="ctr">
              <a:buFont typeface="Arial" panose="020B0604020202020204" pitchFamily="34" charset="0"/>
              <a:buChar char="•"/>
            </a:pPr>
            <a:r>
              <a:rPr lang="en-US" sz="2000" b="1" dirty="0">
                <a:latin typeface="Century Gothic" panose="020B0502020202020204" pitchFamily="34" charset="0"/>
              </a:rPr>
              <a:t>SECRETARY –  </a:t>
            </a:r>
            <a:r>
              <a:rPr lang="en-US" sz="2000" dirty="0">
                <a:latin typeface="Century Gothic" panose="020B0502020202020204" pitchFamily="34" charset="0"/>
              </a:rPr>
              <a:t>yc.kc.secretary@gmail.com</a:t>
            </a:r>
          </a:p>
          <a:p>
            <a:pPr marL="342900" indent="-342900" algn="ctr">
              <a:buFont typeface="Arial" panose="020B0604020202020204" pitchFamily="34" charset="0"/>
              <a:buChar char="•"/>
            </a:pPr>
            <a:r>
              <a:rPr lang="en-US" sz="2000" b="1" dirty="0">
                <a:latin typeface="Century Gothic" panose="020B0502020202020204" pitchFamily="34" charset="0"/>
              </a:rPr>
              <a:t>TREASURER –  </a:t>
            </a:r>
            <a:r>
              <a:rPr lang="en-US" sz="2000" dirty="0">
                <a:latin typeface="Century Gothic" panose="020B0502020202020204" pitchFamily="34" charset="0"/>
              </a:rPr>
              <a:t>yc.kc.treasurer@gmail.com</a:t>
            </a:r>
          </a:p>
          <a:p>
            <a:pPr marL="342900" indent="-342900" algn="ctr">
              <a:buFont typeface="Arial" panose="020B0604020202020204" pitchFamily="34" charset="0"/>
              <a:buChar char="•"/>
            </a:pPr>
            <a:r>
              <a:rPr lang="en-US" sz="2000" b="1" dirty="0">
                <a:latin typeface="Century Gothic" panose="020B0502020202020204" pitchFamily="34" charset="0"/>
              </a:rPr>
              <a:t>EDITOR –  </a:t>
            </a:r>
            <a:r>
              <a:rPr lang="en-US" sz="2000" dirty="0">
                <a:latin typeface="Century Gothic" panose="020B0502020202020204" pitchFamily="34" charset="0"/>
              </a:rPr>
              <a:t>yc.kc.editor@gmail.com</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IF YOU HAVE ANY PICTURES FROM SERVICE EVENTS, WE WANT THEM!!! PLEASE SEND THEM TO THE CLUB EDITOR, OR OTHER OFFICERS SO WE CAN PUT THEM IN NEWSLETTERS, THE CLUB WEBSITE, ETC.!!!</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Contact Us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57787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421242"/>
            <a:ext cx="11477702" cy="3416320"/>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IF YOU CHAIR AN EVENT:</a:t>
            </a:r>
          </a:p>
          <a:p>
            <a:pPr marL="571500" indent="-571500" algn="ctr">
              <a:buFont typeface="Arial" panose="020B0604020202020204" pitchFamily="34" charset="0"/>
              <a:buChar char="•"/>
            </a:pPr>
            <a:endParaRPr lang="en-US" sz="3600" b="1"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Please make sure you send the </a:t>
            </a:r>
            <a:r>
              <a:rPr lang="en-US" sz="3600" b="1" dirty="0">
                <a:latin typeface="Century Gothic" panose="020B0502020202020204" pitchFamily="34" charset="0"/>
              </a:rPr>
              <a:t>ACCURATE</a:t>
            </a:r>
            <a:r>
              <a:rPr lang="en-US" sz="3600" dirty="0">
                <a:latin typeface="Century Gothic" panose="020B0502020202020204" pitchFamily="34" charset="0"/>
              </a:rPr>
              <a:t> hours report to the club secretary, </a:t>
            </a:r>
            <a:r>
              <a:rPr lang="en-US" sz="3600" b="1" dirty="0">
                <a:latin typeface="Century Gothic" panose="020B0502020202020204" pitchFamily="34" charset="0"/>
              </a:rPr>
              <a:t>MAISIE</a:t>
            </a:r>
            <a:r>
              <a:rPr lang="en-US" sz="3600" dirty="0">
                <a:latin typeface="Century Gothic" panose="020B0502020202020204" pitchFamily="34" charset="0"/>
              </a:rPr>
              <a:t>, by </a:t>
            </a:r>
            <a:r>
              <a:rPr lang="en-US" sz="3600" b="1" dirty="0">
                <a:latin typeface="Century Gothic" panose="020B0502020202020204" pitchFamily="34" charset="0"/>
              </a:rPr>
              <a:t>EMAIL</a:t>
            </a:r>
          </a:p>
          <a:p>
            <a:pPr marL="571500" indent="-571500" algn="ctr">
              <a:buFont typeface="Arial" panose="020B0604020202020204" pitchFamily="34" charset="0"/>
              <a:buChar char="•"/>
            </a:pPr>
            <a:endParaRPr lang="en-US" sz="3600"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yc.kc.secretary@gmail.com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Chair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333439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3" name="Picture 2"/>
          <p:cNvPicPr>
            <a:picLocks noChangeAspect="1"/>
          </p:cNvPicPr>
          <p:nvPr/>
        </p:nvPicPr>
        <p:blipFill>
          <a:blip r:embed="rId2"/>
          <a:stretch>
            <a:fillRect/>
          </a:stretch>
        </p:blipFill>
        <p:spPr>
          <a:xfrm>
            <a:off x="178248" y="2253509"/>
            <a:ext cx="1921074" cy="1921074"/>
          </a:xfrm>
          <a:prstGeom prst="rect">
            <a:avLst/>
          </a:prstGeom>
        </p:spPr>
      </p:pic>
      <p:pic>
        <p:nvPicPr>
          <p:cNvPr id="8" name="Picture 7"/>
          <p:cNvPicPr>
            <a:picLocks noChangeAspect="1"/>
          </p:cNvPicPr>
          <p:nvPr/>
        </p:nvPicPr>
        <p:blipFill>
          <a:blip r:embed="rId3"/>
          <a:stretch>
            <a:fillRect/>
          </a:stretch>
        </p:blipFill>
        <p:spPr>
          <a:xfrm>
            <a:off x="164512" y="4417761"/>
            <a:ext cx="2259987" cy="1837356"/>
          </a:xfrm>
          <a:prstGeom prst="rect">
            <a:avLst/>
          </a:prstGeom>
        </p:spPr>
      </p:pic>
      <p:pic>
        <p:nvPicPr>
          <p:cNvPr id="9" name="Picture 8"/>
          <p:cNvPicPr>
            <a:picLocks noChangeAspect="1"/>
          </p:cNvPicPr>
          <p:nvPr/>
        </p:nvPicPr>
        <p:blipFill>
          <a:blip r:embed="rId4"/>
          <a:stretch>
            <a:fillRect/>
          </a:stretch>
        </p:blipFill>
        <p:spPr>
          <a:xfrm>
            <a:off x="5580048" y="1767179"/>
            <a:ext cx="2515482" cy="2515482"/>
          </a:xfrm>
          <a:prstGeom prst="rect">
            <a:avLst/>
          </a:prstGeom>
        </p:spPr>
      </p:pic>
      <p:pic>
        <p:nvPicPr>
          <p:cNvPr id="10" name="Picture 9"/>
          <p:cNvPicPr>
            <a:picLocks noChangeAspect="1"/>
          </p:cNvPicPr>
          <p:nvPr/>
        </p:nvPicPr>
        <p:blipFill>
          <a:blip r:embed="rId5"/>
          <a:stretch>
            <a:fillRect/>
          </a:stretch>
        </p:blipFill>
        <p:spPr>
          <a:xfrm>
            <a:off x="5796224" y="4188092"/>
            <a:ext cx="2096673" cy="1945436"/>
          </a:xfrm>
          <a:prstGeom prst="rect">
            <a:avLst/>
          </a:prstGeom>
        </p:spPr>
      </p:pic>
      <p:sp>
        <p:nvSpPr>
          <p:cNvPr id="12" name="TextBox 11"/>
          <p:cNvSpPr txBox="1"/>
          <p:nvPr/>
        </p:nvSpPr>
        <p:spPr>
          <a:xfrm>
            <a:off x="2146912" y="2849635"/>
            <a:ext cx="3392603" cy="2862322"/>
          </a:xfrm>
          <a:prstGeom prst="rect">
            <a:avLst/>
          </a:prstGeom>
          <a:noFill/>
        </p:spPr>
        <p:txBody>
          <a:bodyPr wrap="square" rtlCol="0">
            <a:spAutoFit/>
          </a:bodyPr>
          <a:lstStyle/>
          <a:p>
            <a:pPr algn="ctr"/>
            <a:r>
              <a:rPr lang="en-US" sz="3600" dirty="0">
                <a:latin typeface="Century Gothic" panose="020B0502020202020204" pitchFamily="34" charset="0"/>
              </a:rPr>
              <a:t>@</a:t>
            </a:r>
            <a:r>
              <a:rPr lang="en-US" sz="3600" dirty="0" err="1">
                <a:latin typeface="Century Gothic" panose="020B0502020202020204" pitchFamily="34" charset="0"/>
              </a:rPr>
              <a:t>ychskeyclub</a:t>
            </a: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r>
              <a:rPr lang="en-US" sz="3600" dirty="0">
                <a:latin typeface="Century Gothic" panose="020B0502020202020204" pitchFamily="34" charset="0"/>
              </a:rPr>
              <a:t>@</a:t>
            </a:r>
            <a:r>
              <a:rPr lang="en-US" sz="3600" dirty="0" err="1">
                <a:latin typeface="Century Gothic" panose="020B0502020202020204" pitchFamily="34" charset="0"/>
              </a:rPr>
              <a:t>ychskc</a:t>
            </a:r>
            <a:endParaRPr lang="en-US" sz="3600" dirty="0">
              <a:latin typeface="Century Gothic" panose="020B0502020202020204" pitchFamily="34" charset="0"/>
            </a:endParaRPr>
          </a:p>
        </p:txBody>
      </p:sp>
      <p:sp>
        <p:nvSpPr>
          <p:cNvPr id="14" name="TextBox 13"/>
          <p:cNvSpPr txBox="1"/>
          <p:nvPr/>
        </p:nvSpPr>
        <p:spPr>
          <a:xfrm>
            <a:off x="7876920" y="2853425"/>
            <a:ext cx="4012771" cy="3970318"/>
          </a:xfrm>
          <a:prstGeom prst="rect">
            <a:avLst/>
          </a:prstGeom>
          <a:noFill/>
        </p:spPr>
        <p:txBody>
          <a:bodyPr wrap="square" rtlCol="0">
            <a:spAutoFit/>
          </a:bodyPr>
          <a:lstStyle/>
          <a:p>
            <a:pPr algn="ctr"/>
            <a:r>
              <a:rPr lang="en-US" sz="3600" dirty="0">
                <a:latin typeface="Century Gothic" panose="020B0502020202020204" pitchFamily="34" charset="0"/>
              </a:rPr>
              <a:t>http://</a:t>
            </a:r>
            <a:r>
              <a:rPr lang="en-US" sz="3600" dirty="0" err="1">
                <a:latin typeface="Century Gothic" panose="020B0502020202020204" pitchFamily="34" charset="0"/>
              </a:rPr>
              <a:t>goo.gl</a:t>
            </a:r>
            <a:r>
              <a:rPr lang="en-US" sz="3600" dirty="0">
                <a:latin typeface="Century Gothic" panose="020B0502020202020204" pitchFamily="34" charset="0"/>
              </a:rPr>
              <a:t>/XOOn4e</a:t>
            </a:r>
          </a:p>
          <a:p>
            <a:pPr algn="ctr"/>
            <a:endParaRPr lang="en-US" sz="3600" dirty="0">
              <a:latin typeface="Century Gothic" panose="020B0502020202020204" pitchFamily="34" charset="0"/>
            </a:endParaRPr>
          </a:p>
          <a:p>
            <a:pPr lvl="1"/>
            <a:r>
              <a:rPr lang="en-US" sz="3600" dirty="0">
                <a:latin typeface="Century Gothic" panose="020B0502020202020204" pitchFamily="34" charset="0"/>
              </a:rPr>
              <a:t>Enter #: 81010</a:t>
            </a:r>
          </a:p>
          <a:p>
            <a:pPr lvl="1"/>
            <a:r>
              <a:rPr lang="en-US" sz="3600" dirty="0">
                <a:latin typeface="Century Gothic" panose="020B0502020202020204" pitchFamily="34" charset="0"/>
              </a:rPr>
              <a:t>Text: @</a:t>
            </a:r>
            <a:r>
              <a:rPr lang="en-US" sz="3600" dirty="0" err="1">
                <a:latin typeface="Century Gothic" panose="020B0502020202020204" pitchFamily="34" charset="0"/>
              </a:rPr>
              <a:t>yckc</a:t>
            </a:r>
            <a:endParaRPr lang="en-US" sz="3600" dirty="0">
              <a:latin typeface="Century Gothic" panose="020B0502020202020204" pitchFamily="34" charset="0"/>
            </a:endParaRPr>
          </a:p>
          <a:p>
            <a:pPr algn="ctr"/>
            <a:r>
              <a:rPr lang="en-US" sz="3600" dirty="0">
                <a:latin typeface="Century Gothic" panose="020B0502020202020204" pitchFamily="34" charset="0"/>
              </a:rPr>
              <a:t> </a:t>
            </a:r>
          </a:p>
          <a:p>
            <a:pPr algn="ctr"/>
            <a:endParaRPr lang="en-US" sz="3600" dirty="0">
              <a:latin typeface="Century Gothic" panose="020B0502020202020204" pitchFamily="34" charset="0"/>
            </a:endParaRPr>
          </a:p>
        </p:txBody>
      </p:sp>
      <p:pic>
        <p:nvPicPr>
          <p:cNvPr id="13" name="Picture 12" descr="CNH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473" y="89018"/>
            <a:ext cx="1426252" cy="138042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92504"/>
            <a:ext cx="12191999" cy="457200"/>
          </a:xfrm>
          <a:prstGeom prst="rect">
            <a:avLst/>
          </a:prstGeom>
        </p:spPr>
      </p:pic>
      <p:sp>
        <p:nvSpPr>
          <p:cNvPr id="2" name="TextBox 1"/>
          <p:cNvSpPr txBox="1"/>
          <p:nvPr/>
        </p:nvSpPr>
        <p:spPr>
          <a:xfrm>
            <a:off x="615993" y="1556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Social Media</a:t>
            </a:r>
          </a:p>
        </p:txBody>
      </p:sp>
      <p:pic>
        <p:nvPicPr>
          <p:cNvPr id="6" name="Picture 5"/>
          <p:cNvPicPr>
            <a:picLocks noChangeAspect="1"/>
          </p:cNvPicPr>
          <p:nvPr/>
        </p:nvPicPr>
        <p:blipFill>
          <a:blip r:embed="rId8"/>
          <a:stretch>
            <a:fillRect/>
          </a:stretch>
        </p:blipFill>
        <p:spPr>
          <a:xfrm>
            <a:off x="6095999" y="495743"/>
            <a:ext cx="5627096" cy="566977"/>
          </a:xfrm>
          <a:prstGeom prst="rect">
            <a:avLst/>
          </a:prstGeom>
        </p:spPr>
      </p:pic>
    </p:spTree>
    <p:extLst>
      <p:ext uri="{BB962C8B-B14F-4D97-AF65-F5344CB8AC3E}">
        <p14:creationId xmlns:p14="http://schemas.microsoft.com/office/powerpoint/2010/main" val="251564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13" name="Picture 12"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 y="224186"/>
            <a:ext cx="1426252" cy="1380428"/>
          </a:xfrm>
          <a:prstGeom prst="rect">
            <a:avLst/>
          </a:prstGeom>
        </p:spPr>
      </p:pic>
      <p:sp>
        <p:nvSpPr>
          <p:cNvPr id="17" name="TextBox 16"/>
          <p:cNvSpPr txBox="1"/>
          <p:nvPr/>
        </p:nvSpPr>
        <p:spPr>
          <a:xfrm>
            <a:off x="494866" y="3128257"/>
            <a:ext cx="8414682" cy="1754326"/>
          </a:xfrm>
          <a:prstGeom prst="rect">
            <a:avLst/>
          </a:prstGeom>
          <a:noFill/>
        </p:spPr>
        <p:txBody>
          <a:bodyPr wrap="square" rtlCol="0">
            <a:spAutoFit/>
          </a:bodyPr>
          <a:lstStyle/>
          <a:p>
            <a:pPr algn="ctr"/>
            <a:r>
              <a:rPr lang="en-US" sz="6000" b="1" dirty="0">
                <a:latin typeface="Century Gothic" panose="020B0502020202020204" pitchFamily="34" charset="0"/>
              </a:rPr>
              <a:t>WEBSITE</a:t>
            </a:r>
          </a:p>
          <a:p>
            <a:pPr algn="ctr"/>
            <a:r>
              <a:rPr lang="en-US" sz="4800" dirty="0">
                <a:latin typeface="Century Gothic" panose="020B0502020202020204" pitchFamily="34" charset="0"/>
              </a:rPr>
              <a:t>ychskeyclub14.weebly.com</a:t>
            </a:r>
          </a:p>
        </p:txBody>
      </p:sp>
      <p:pic>
        <p:nvPicPr>
          <p:cNvPr id="2" name="Picture 1" descr="Screen Shot 2015-08-24 at 7.1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977" y="2062460"/>
            <a:ext cx="2054881" cy="4296023"/>
          </a:xfrm>
          <a:prstGeom prst="rect">
            <a:avLst/>
          </a:prstGeom>
        </p:spPr>
      </p:pic>
      <p:pic>
        <p:nvPicPr>
          <p:cNvPr id="3" name="Picture 2"/>
          <p:cNvPicPr>
            <a:picLocks noChangeAspect="1"/>
          </p:cNvPicPr>
          <p:nvPr/>
        </p:nvPicPr>
        <p:blipFill>
          <a:blip r:embed="rId4"/>
          <a:stretch>
            <a:fillRect/>
          </a:stretch>
        </p:blipFill>
        <p:spPr>
          <a:xfrm>
            <a:off x="6096000" y="508991"/>
            <a:ext cx="5627096" cy="566977"/>
          </a:xfrm>
          <a:prstGeom prst="rect">
            <a:avLst/>
          </a:prstGeom>
        </p:spPr>
      </p:pic>
      <p:pic>
        <p:nvPicPr>
          <p:cNvPr id="7" name="Picture 6"/>
          <p:cNvPicPr>
            <a:picLocks noChangeAspect="1"/>
          </p:cNvPicPr>
          <p:nvPr/>
        </p:nvPicPr>
        <p:blipFill>
          <a:blip r:embed="rId5"/>
          <a:stretch>
            <a:fillRect/>
          </a:stretch>
        </p:blipFill>
        <p:spPr>
          <a:xfrm>
            <a:off x="0" y="1564800"/>
            <a:ext cx="12192000" cy="457200"/>
          </a:xfrm>
          <a:prstGeom prst="rect">
            <a:avLst/>
          </a:prstGeom>
        </p:spPr>
      </p:pic>
      <p:sp>
        <p:nvSpPr>
          <p:cNvPr id="8" name="Rectangle 7"/>
          <p:cNvSpPr/>
          <p:nvPr/>
        </p:nvSpPr>
        <p:spPr>
          <a:xfrm>
            <a:off x="607532" y="1524340"/>
            <a:ext cx="2673759" cy="523220"/>
          </a:xfrm>
          <a:prstGeom prst="rect">
            <a:avLst/>
          </a:prstGeom>
        </p:spPr>
        <p:txBody>
          <a:bodyPr wrap="square">
            <a:spAutoFit/>
          </a:bodyPr>
          <a:lstStyle/>
          <a:p>
            <a:r>
              <a:rPr lang="en-US" sz="2800" dirty="0">
                <a:solidFill>
                  <a:schemeClr val="bg1"/>
                </a:solidFill>
                <a:latin typeface="Century Gothic" panose="020B0502020202020204" pitchFamily="34" charset="0"/>
                <a:ea typeface="Verdana" panose="020B0604030504040204" pitchFamily="34" charset="0"/>
                <a:cs typeface="Verdana" panose="020B0604030504040204" pitchFamily="34" charset="0"/>
              </a:rPr>
              <a:t>Social Media</a:t>
            </a:r>
          </a:p>
        </p:txBody>
      </p:sp>
    </p:spTree>
    <p:extLst>
      <p:ext uri="{BB962C8B-B14F-4D97-AF65-F5344CB8AC3E}">
        <p14:creationId xmlns:p14="http://schemas.microsoft.com/office/powerpoint/2010/main" val="26907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8" name="Picture 7"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13" y="106272"/>
            <a:ext cx="1426252" cy="1380428"/>
          </a:xfrm>
          <a:prstGeom prst="rect">
            <a:avLst/>
          </a:prstGeom>
        </p:spPr>
      </p:pic>
      <p:sp>
        <p:nvSpPr>
          <p:cNvPr id="9" name="TextBox 8"/>
          <p:cNvSpPr txBox="1"/>
          <p:nvPr/>
        </p:nvSpPr>
        <p:spPr>
          <a:xfrm rot="21324484">
            <a:off x="1915886" y="2548728"/>
            <a:ext cx="10276114" cy="1015663"/>
          </a:xfrm>
          <a:prstGeom prst="rect">
            <a:avLst/>
          </a:prstGeom>
          <a:noFill/>
        </p:spPr>
        <p:txBody>
          <a:bodyPr wrap="square" rtlCol="0">
            <a:spAutoFit/>
          </a:bodyPr>
          <a:lstStyle/>
          <a:p>
            <a:pPr algn="ctr"/>
            <a:r>
              <a:rPr lang="en-US" sz="6000" dirty="0">
                <a:latin typeface="Century Gothic" panose="020B0502020202020204" pitchFamily="34" charset="0"/>
              </a:rPr>
              <a:t>Questions?</a:t>
            </a:r>
          </a:p>
        </p:txBody>
      </p:sp>
      <p:sp>
        <p:nvSpPr>
          <p:cNvPr id="2" name="TextBox 1"/>
          <p:cNvSpPr txBox="1"/>
          <p:nvPr/>
        </p:nvSpPr>
        <p:spPr>
          <a:xfrm rot="20560482">
            <a:off x="138734" y="2902093"/>
            <a:ext cx="5528706" cy="830997"/>
          </a:xfrm>
          <a:prstGeom prst="rect">
            <a:avLst/>
          </a:prstGeom>
          <a:noFill/>
        </p:spPr>
        <p:txBody>
          <a:bodyPr wrap="square" rtlCol="0">
            <a:spAutoFit/>
          </a:bodyPr>
          <a:lstStyle/>
          <a:p>
            <a:r>
              <a:rPr lang="en-US" sz="4800" dirty="0">
                <a:latin typeface="Century Gothic"/>
                <a:cs typeface="Century Gothic"/>
              </a:rPr>
              <a:t>Compliments?</a:t>
            </a:r>
          </a:p>
        </p:txBody>
      </p:sp>
      <p:sp>
        <p:nvSpPr>
          <p:cNvPr id="3" name="TextBox 2"/>
          <p:cNvSpPr txBox="1"/>
          <p:nvPr/>
        </p:nvSpPr>
        <p:spPr>
          <a:xfrm rot="949827">
            <a:off x="8975245" y="4016190"/>
            <a:ext cx="3137725" cy="1015663"/>
          </a:xfrm>
          <a:prstGeom prst="rect">
            <a:avLst/>
          </a:prstGeom>
          <a:noFill/>
        </p:spPr>
        <p:txBody>
          <a:bodyPr wrap="square" rtlCol="0">
            <a:spAutoFit/>
          </a:bodyPr>
          <a:lstStyle/>
          <a:p>
            <a:r>
              <a:rPr lang="en-US" sz="6000" dirty="0">
                <a:latin typeface="Century Gothic"/>
                <a:cs typeface="Century Gothic"/>
              </a:rPr>
              <a:t>Jokes? </a:t>
            </a:r>
          </a:p>
        </p:txBody>
      </p:sp>
      <p:sp>
        <p:nvSpPr>
          <p:cNvPr id="6" name="TextBox 5"/>
          <p:cNvSpPr txBox="1"/>
          <p:nvPr/>
        </p:nvSpPr>
        <p:spPr>
          <a:xfrm rot="487793">
            <a:off x="5543536" y="4828917"/>
            <a:ext cx="3829594" cy="1107996"/>
          </a:xfrm>
          <a:prstGeom prst="rect">
            <a:avLst/>
          </a:prstGeom>
          <a:noFill/>
        </p:spPr>
        <p:txBody>
          <a:bodyPr wrap="none" rtlCol="0">
            <a:spAutoFit/>
          </a:bodyPr>
          <a:lstStyle/>
          <a:p>
            <a:pPr algn="ctr"/>
            <a:r>
              <a:rPr lang="en-US" sz="4800" dirty="0">
                <a:latin typeface="Century Gothic" panose="020B0502020202020204" pitchFamily="34" charset="0"/>
              </a:rPr>
              <a:t>Comments?</a:t>
            </a:r>
          </a:p>
          <a:p>
            <a:endParaRPr lang="en-US" dirty="0"/>
          </a:p>
        </p:txBody>
      </p:sp>
      <p:sp>
        <p:nvSpPr>
          <p:cNvPr id="12" name="Rectangle 11"/>
          <p:cNvSpPr/>
          <p:nvPr/>
        </p:nvSpPr>
        <p:spPr>
          <a:xfrm rot="21050230">
            <a:off x="1774752" y="4688959"/>
            <a:ext cx="2895745" cy="707886"/>
          </a:xfrm>
          <a:prstGeom prst="rect">
            <a:avLst/>
          </a:prstGeom>
        </p:spPr>
        <p:txBody>
          <a:bodyPr wrap="none">
            <a:spAutoFit/>
          </a:bodyPr>
          <a:lstStyle/>
          <a:p>
            <a:pPr algn="ctr"/>
            <a:r>
              <a:rPr lang="en-US" sz="4000" dirty="0">
                <a:latin typeface="Century Gothic" panose="020B0502020202020204" pitchFamily="34" charset="0"/>
              </a:rPr>
              <a:t>Concerns?</a:t>
            </a:r>
          </a:p>
        </p:txBody>
      </p:sp>
      <p:pic>
        <p:nvPicPr>
          <p:cNvPr id="10" name="Picture 9"/>
          <p:cNvPicPr>
            <a:picLocks noChangeAspect="1"/>
          </p:cNvPicPr>
          <p:nvPr/>
        </p:nvPicPr>
        <p:blipFill>
          <a:blip r:embed="rId4"/>
          <a:stretch>
            <a:fillRect/>
          </a:stretch>
        </p:blipFill>
        <p:spPr>
          <a:xfrm>
            <a:off x="6096000" y="512997"/>
            <a:ext cx="5627096" cy="566977"/>
          </a:xfrm>
          <a:prstGeom prst="rect">
            <a:avLst/>
          </a:prstGeom>
        </p:spPr>
      </p:pic>
    </p:spTree>
    <p:extLst>
      <p:ext uri="{BB962C8B-B14F-4D97-AF65-F5344CB8AC3E}">
        <p14:creationId xmlns:p14="http://schemas.microsoft.com/office/powerpoint/2010/main" val="127964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92" y="106038"/>
            <a:ext cx="1426252" cy="138042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92504"/>
            <a:ext cx="12191999" cy="457200"/>
          </a:xfrm>
          <a:prstGeom prst="rect">
            <a:avLst/>
          </a:prstGeom>
        </p:spPr>
      </p:pic>
      <p:sp>
        <p:nvSpPr>
          <p:cNvPr id="12" name="TextBox 11"/>
          <p:cNvSpPr txBox="1"/>
          <p:nvPr/>
        </p:nvSpPr>
        <p:spPr>
          <a:xfrm>
            <a:off x="293592" y="3380598"/>
            <a:ext cx="11604812" cy="1569660"/>
          </a:xfrm>
          <a:prstGeom prst="rect">
            <a:avLst/>
          </a:prstGeom>
          <a:noFill/>
        </p:spPr>
        <p:txBody>
          <a:bodyPr wrap="square" rtlCol="0">
            <a:spAutoFit/>
          </a:bodyPr>
          <a:lstStyle/>
          <a:p>
            <a:pPr algn="ctr"/>
            <a:r>
              <a:rPr lang="en-US" sz="2400" dirty="0">
                <a:latin typeface="Century Gothic" panose="020B0502020202020204" pitchFamily="34" charset="0"/>
              </a:rPr>
              <a:t>I pledge on my honor to uphold the objects of Key Club International; </a:t>
            </a:r>
          </a:p>
          <a:p>
            <a:pPr algn="ctr"/>
            <a:r>
              <a:rPr lang="en-US" sz="2400" dirty="0">
                <a:latin typeface="Century Gothic" panose="020B0502020202020204" pitchFamily="34" charset="0"/>
              </a:rPr>
              <a:t>To build my home school and community;</a:t>
            </a:r>
          </a:p>
          <a:p>
            <a:pPr algn="ctr"/>
            <a:r>
              <a:rPr lang="en-US" sz="2400" dirty="0">
                <a:latin typeface="Century Gothic" panose="020B0502020202020204" pitchFamily="34" charset="0"/>
              </a:rPr>
              <a:t>To serve my nation and god;</a:t>
            </a:r>
          </a:p>
          <a:p>
            <a:pPr algn="ctr"/>
            <a:r>
              <a:rPr lang="en-US" sz="2400" dirty="0">
                <a:latin typeface="Century Gothic" panose="020B0502020202020204" pitchFamily="34" charset="0"/>
              </a:rPr>
              <a:t>And to combat all forces which tend to undermine these institutions </a:t>
            </a:r>
          </a:p>
        </p:txBody>
      </p:sp>
      <p:sp>
        <p:nvSpPr>
          <p:cNvPr id="13" name="TextBox 12"/>
          <p:cNvSpPr txBox="1"/>
          <p:nvPr/>
        </p:nvSpPr>
        <p:spPr>
          <a:xfrm>
            <a:off x="3355410" y="2403841"/>
            <a:ext cx="5481177" cy="707886"/>
          </a:xfrm>
          <a:prstGeom prst="rect">
            <a:avLst/>
          </a:prstGeom>
          <a:noFill/>
        </p:spPr>
        <p:txBody>
          <a:bodyPr wrap="square" rtlCol="0">
            <a:spAutoFit/>
          </a:bodyPr>
          <a:lstStyle/>
          <a:p>
            <a:pPr algn="ctr"/>
            <a:r>
              <a:rPr lang="en-US" sz="4000" dirty="0">
                <a:latin typeface="Century Gothic"/>
                <a:cs typeface="Century Gothic"/>
              </a:rPr>
              <a:t>KEY CLUB PLEDGE</a:t>
            </a:r>
          </a:p>
        </p:txBody>
      </p:sp>
      <p:pic>
        <p:nvPicPr>
          <p:cNvPr id="3" name="Picture 2"/>
          <p:cNvPicPr>
            <a:picLocks noChangeAspect="1"/>
          </p:cNvPicPr>
          <p:nvPr/>
        </p:nvPicPr>
        <p:blipFill>
          <a:blip r:embed="rId4"/>
          <a:stretch>
            <a:fillRect/>
          </a:stretch>
        </p:blipFill>
        <p:spPr>
          <a:xfrm>
            <a:off x="6023039" y="522465"/>
            <a:ext cx="5627096" cy="566977"/>
          </a:xfrm>
          <a:prstGeom prst="rect">
            <a:avLst/>
          </a:prstGeom>
        </p:spPr>
      </p:pic>
      <p:sp>
        <p:nvSpPr>
          <p:cNvPr id="6" name="Rectangle 5"/>
          <p:cNvSpPr/>
          <p:nvPr/>
        </p:nvSpPr>
        <p:spPr>
          <a:xfrm>
            <a:off x="549518" y="1559494"/>
            <a:ext cx="1584082" cy="523220"/>
          </a:xfrm>
          <a:prstGeom prst="rect">
            <a:avLst/>
          </a:prstGeom>
        </p:spPr>
        <p:txBody>
          <a:bodyPr wrap="square">
            <a:spAutoFit/>
          </a:bodyPr>
          <a:lstStyle/>
          <a:p>
            <a:r>
              <a:rPr lang="en-US" sz="2800" dirty="0">
                <a:solidFill>
                  <a:schemeClr val="bg1"/>
                </a:solidFill>
                <a:latin typeface="Century Gothic" panose="020B0502020202020204" pitchFamily="34" charset="0"/>
              </a:rPr>
              <a:t>Pledges</a:t>
            </a:r>
          </a:p>
        </p:txBody>
      </p:sp>
    </p:spTree>
    <p:extLst>
      <p:ext uri="{BB962C8B-B14F-4D97-AF65-F5344CB8AC3E}">
        <p14:creationId xmlns:p14="http://schemas.microsoft.com/office/powerpoint/2010/main" val="61780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92" y="106038"/>
            <a:ext cx="1426252" cy="138042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92504"/>
            <a:ext cx="12191999" cy="457200"/>
          </a:xfrm>
          <a:prstGeom prst="rect">
            <a:avLst/>
          </a:prstGeom>
        </p:spPr>
      </p:pic>
      <p:sp>
        <p:nvSpPr>
          <p:cNvPr id="12" name="TextBox 11"/>
          <p:cNvSpPr txBox="1"/>
          <p:nvPr/>
        </p:nvSpPr>
        <p:spPr>
          <a:xfrm>
            <a:off x="293592" y="3380598"/>
            <a:ext cx="11604812" cy="2000548"/>
          </a:xfrm>
          <a:prstGeom prst="rect">
            <a:avLst/>
          </a:prstGeom>
          <a:noFill/>
        </p:spPr>
        <p:txBody>
          <a:bodyPr wrap="square" rtlCol="0">
            <a:spAutoFit/>
          </a:bodyPr>
          <a:lstStyle/>
          <a:p>
            <a:pPr marL="571500" indent="-571500" algn="ctr">
              <a:buFont typeface="Arial" panose="020B0604020202020204" pitchFamily="34" charset="0"/>
              <a:buChar char="•"/>
            </a:pPr>
            <a:r>
              <a:rPr lang="en-US" sz="4000" b="1" dirty="0">
                <a:latin typeface="Century Gothic" panose="020B0502020202020204" pitchFamily="34" charset="0"/>
              </a:rPr>
              <a:t>Region Training Conference</a:t>
            </a:r>
          </a:p>
          <a:p>
            <a:pPr marL="571500" indent="-571500" algn="ctr">
              <a:buFont typeface="Arial" panose="020B0604020202020204" pitchFamily="34" charset="0"/>
              <a:buChar char="•"/>
            </a:pPr>
            <a:r>
              <a:rPr lang="en-US" sz="4000" b="1" dirty="0">
                <a:latin typeface="Century Gothic" panose="020B0502020202020204" pitchFamily="34" charset="0"/>
              </a:rPr>
              <a:t>Cherry Blossom Listing Grand Opening</a:t>
            </a:r>
          </a:p>
          <a:p>
            <a:pPr algn="ctr"/>
            <a:endParaRPr lang="en-US" sz="4400" dirty="0"/>
          </a:p>
        </p:txBody>
      </p:sp>
      <p:pic>
        <p:nvPicPr>
          <p:cNvPr id="3" name="Picture 2"/>
          <p:cNvPicPr>
            <a:picLocks noChangeAspect="1"/>
          </p:cNvPicPr>
          <p:nvPr/>
        </p:nvPicPr>
        <p:blipFill>
          <a:blip r:embed="rId4"/>
          <a:stretch>
            <a:fillRect/>
          </a:stretch>
        </p:blipFill>
        <p:spPr>
          <a:xfrm>
            <a:off x="6023039" y="522465"/>
            <a:ext cx="5627096" cy="566977"/>
          </a:xfrm>
          <a:prstGeom prst="rect">
            <a:avLst/>
          </a:prstGeom>
        </p:spPr>
      </p:pic>
      <p:sp>
        <p:nvSpPr>
          <p:cNvPr id="6" name="Rectangle 5"/>
          <p:cNvSpPr/>
          <p:nvPr/>
        </p:nvSpPr>
        <p:spPr>
          <a:xfrm>
            <a:off x="549518" y="1559494"/>
            <a:ext cx="3393832" cy="523220"/>
          </a:xfrm>
          <a:prstGeom prst="rect">
            <a:avLst/>
          </a:prstGeom>
        </p:spPr>
        <p:txBody>
          <a:bodyPr wrap="square">
            <a:spAutoFit/>
          </a:bodyPr>
          <a:lstStyle/>
          <a:p>
            <a:r>
              <a:rPr lang="en-US" sz="2800" dirty="0">
                <a:solidFill>
                  <a:schemeClr val="bg1"/>
                </a:solidFill>
                <a:latin typeface="Century Gothic" panose="020B0502020202020204" pitchFamily="34" charset="0"/>
              </a:rPr>
              <a:t>Recap of Events</a:t>
            </a:r>
          </a:p>
        </p:txBody>
      </p:sp>
    </p:spTree>
    <p:extLst>
      <p:ext uri="{BB962C8B-B14F-4D97-AF65-F5344CB8AC3E}">
        <p14:creationId xmlns:p14="http://schemas.microsoft.com/office/powerpoint/2010/main" val="108291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347787" y="2562468"/>
            <a:ext cx="9496425" cy="3293209"/>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sz="3600" b="1" dirty="0">
                <a:latin typeface="Century Gothic" panose="020B0502020202020204" pitchFamily="34" charset="0"/>
              </a:rPr>
              <a:t>SAVE THE DATES! </a:t>
            </a:r>
            <a:r>
              <a:rPr lang="en-US" sz="2800" b="1" dirty="0">
                <a:latin typeface="Century Gothic" panose="020B0502020202020204" pitchFamily="34" charset="0"/>
              </a:rPr>
              <a:t>Major Events!</a:t>
            </a:r>
          </a:p>
          <a:p>
            <a:pPr algn="ctr" fontAlgn="auto">
              <a:spcAft>
                <a:spcPts val="0"/>
              </a:spcAft>
              <a:defRPr/>
            </a:pPr>
            <a:endParaRPr lang="en-US" sz="2800" b="1" dirty="0">
              <a:latin typeface="Century Gothic" panose="020B0502020202020204" pitchFamily="34" charset="0"/>
            </a:endParaRPr>
          </a:p>
          <a:p>
            <a:pPr algn="ctr" fontAlgn="auto">
              <a:spcAft>
                <a:spcPts val="0"/>
              </a:spcAft>
              <a:defRPr/>
            </a:pPr>
            <a:r>
              <a:rPr lang="en-US" sz="2400" b="1" dirty="0">
                <a:latin typeface="Century Gothic" panose="020B0502020202020204" pitchFamily="34" charset="0"/>
              </a:rPr>
              <a:t>NEXT EVENT</a:t>
            </a:r>
            <a:r>
              <a:rPr lang="en-US" sz="2400" i="1" dirty="0">
                <a:latin typeface="Century Gothic" panose="020B0502020202020204" pitchFamily="34" charset="0"/>
              </a:rPr>
              <a:t>: Fall Rally North – October 23</a:t>
            </a:r>
            <a:r>
              <a:rPr lang="en-US" sz="2400" i="1" baseline="30000" dirty="0">
                <a:latin typeface="Century Gothic" panose="020B0502020202020204" pitchFamily="34" charset="0"/>
              </a:rPr>
              <a:t>rd</a:t>
            </a:r>
            <a:endParaRPr lang="en-US" sz="2400" i="1" dirty="0">
              <a:latin typeface="Century Gothic" panose="020B0502020202020204" pitchFamily="34" charset="0"/>
            </a:endParaRPr>
          </a:p>
          <a:p>
            <a:pPr algn="ctr" fontAlgn="auto">
              <a:spcAft>
                <a:spcPts val="0"/>
              </a:spcAft>
              <a:defRPr/>
            </a:pPr>
            <a:r>
              <a:rPr lang="en-US" sz="2400" i="1" dirty="0">
                <a:latin typeface="Century Gothic" panose="020B0502020202020204" pitchFamily="34" charset="0"/>
              </a:rPr>
              <a:t>Candidate Training Conference </a:t>
            </a:r>
            <a:r>
              <a:rPr lang="en-US" sz="2400" b="1" i="1" dirty="0">
                <a:latin typeface="Century Gothic" panose="020B0502020202020204" pitchFamily="34" charset="0"/>
              </a:rPr>
              <a:t>(CTC) </a:t>
            </a:r>
            <a:r>
              <a:rPr lang="en-US" sz="2400" i="1" dirty="0">
                <a:latin typeface="Century Gothic" panose="020B0502020202020204" pitchFamily="34" charset="0"/>
              </a:rPr>
              <a:t>– December 9</a:t>
            </a:r>
            <a:r>
              <a:rPr lang="en-US" sz="2400" i="1" baseline="30000" dirty="0">
                <a:latin typeface="Century Gothic" panose="020B0502020202020204" pitchFamily="34" charset="0"/>
              </a:rPr>
              <a:t>th</a:t>
            </a:r>
            <a:endParaRPr lang="en-US" sz="2400" i="1" dirty="0">
              <a:latin typeface="Century Gothic" panose="020B0502020202020204" pitchFamily="34" charset="0"/>
            </a:endParaRPr>
          </a:p>
          <a:p>
            <a:pPr algn="ctr" fontAlgn="auto">
              <a:spcAft>
                <a:spcPts val="0"/>
              </a:spcAft>
              <a:defRPr/>
            </a:pPr>
            <a:r>
              <a:rPr lang="en-US" sz="2400" i="1" dirty="0">
                <a:latin typeface="Century Gothic" panose="020B0502020202020204" pitchFamily="34" charset="0"/>
              </a:rPr>
              <a:t>District Officer Candidate Training Conference </a:t>
            </a:r>
            <a:r>
              <a:rPr lang="en-US" sz="2400" b="1" i="1" dirty="0">
                <a:latin typeface="Century Gothic" panose="020B0502020202020204" pitchFamily="34" charset="0"/>
              </a:rPr>
              <a:t>(DOCTC) </a:t>
            </a:r>
            <a:r>
              <a:rPr lang="en-US" sz="2400" i="1" dirty="0">
                <a:latin typeface="Century Gothic" panose="020B0502020202020204" pitchFamily="34" charset="0"/>
              </a:rPr>
              <a:t>– December 10th</a:t>
            </a:r>
          </a:p>
          <a:p>
            <a:pPr algn="ctr" fontAlgn="auto">
              <a:spcAft>
                <a:spcPts val="0"/>
              </a:spcAft>
              <a:defRPr/>
            </a:pPr>
            <a:r>
              <a:rPr lang="en-US" sz="2400" b="1" i="1" dirty="0">
                <a:latin typeface="Century Gothic" panose="020B0502020202020204" pitchFamily="34" charset="0"/>
              </a:rPr>
              <a:t>Conclave</a:t>
            </a:r>
            <a:r>
              <a:rPr lang="en-US" sz="2400" i="1" dirty="0">
                <a:latin typeface="Century Gothic" panose="020B0502020202020204" pitchFamily="34" charset="0"/>
              </a:rPr>
              <a:t> - January</a:t>
            </a:r>
          </a:p>
          <a:p>
            <a:pPr algn="ctr" fontAlgn="auto">
              <a:spcAft>
                <a:spcPts val="0"/>
              </a:spcAft>
              <a:defRPr/>
            </a:pPr>
            <a:r>
              <a:rPr lang="en-US" sz="2400" i="1" dirty="0">
                <a:latin typeface="Century Gothic" panose="020B0502020202020204" pitchFamily="34" charset="0"/>
              </a:rPr>
              <a:t>District Convention </a:t>
            </a:r>
            <a:r>
              <a:rPr lang="en-US" sz="2400" b="1" i="1" dirty="0">
                <a:latin typeface="Century Gothic" panose="020B0502020202020204" pitchFamily="34" charset="0"/>
              </a:rPr>
              <a:t>(DCON) </a:t>
            </a:r>
            <a:r>
              <a:rPr lang="en-US" sz="2400" i="1" dirty="0">
                <a:latin typeface="Century Gothic" panose="020B0502020202020204" pitchFamily="34" charset="0"/>
              </a:rPr>
              <a:t>– April 13-15 in Reno, NV</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97048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673858"/>
            <a:ext cx="11116070" cy="3231654"/>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Fall Rally North 2017</a:t>
            </a:r>
            <a:endParaRPr lang="en-US" sz="3600" b="1" dirty="0">
              <a:latin typeface="Century Gothic" panose="020B0502020202020204" pitchFamily="34" charset="0"/>
            </a:endParaRPr>
          </a:p>
          <a:p>
            <a:pPr algn="ctr"/>
            <a:r>
              <a:rPr lang="en-US" sz="3200" dirty="0">
                <a:latin typeface="Century Gothic" panose="020B0502020202020204" pitchFamily="34" charset="0"/>
              </a:rPr>
              <a:t>**Must complete a minimum of 10 service hours by </a:t>
            </a:r>
            <a:r>
              <a:rPr lang="en-US" sz="3600" b="1" u="sng" dirty="0">
                <a:latin typeface="Century Gothic" panose="020B0502020202020204" pitchFamily="34" charset="0"/>
              </a:rPr>
              <a:t>OCTOBER </a:t>
            </a:r>
            <a:r>
              <a:rPr lang="en-US" sz="3600" b="1" u="sng" baseline="30000" dirty="0" smtClean="0">
                <a:latin typeface="Century Gothic" panose="020B0502020202020204" pitchFamily="34" charset="0"/>
              </a:rPr>
              <a:t>21st </a:t>
            </a:r>
            <a:r>
              <a:rPr lang="en-US" sz="3200" dirty="0">
                <a:latin typeface="Century Gothic" panose="020B0502020202020204" pitchFamily="34" charset="0"/>
              </a:rPr>
              <a:t>to attend</a:t>
            </a:r>
            <a:r>
              <a:rPr lang="en-US" sz="3200" dirty="0" smtClean="0">
                <a:latin typeface="Century Gothic" panose="020B0502020202020204" pitchFamily="34" charset="0"/>
              </a:rPr>
              <a:t>**</a:t>
            </a:r>
          </a:p>
          <a:p>
            <a:pPr marL="457200" indent="-457200" algn="ctr">
              <a:buFont typeface="Arial" panose="020B0604020202020204" pitchFamily="34" charset="0"/>
              <a:buChar char="•"/>
            </a:pPr>
            <a:r>
              <a:rPr lang="en-US" sz="3200" dirty="0" smtClean="0">
                <a:latin typeface="Century Gothic" panose="020B0502020202020204" pitchFamily="34" charset="0"/>
              </a:rPr>
              <a:t>Have until October 6</a:t>
            </a:r>
            <a:r>
              <a:rPr lang="en-US" sz="3200" baseline="30000" dirty="0" smtClean="0">
                <a:latin typeface="Century Gothic" panose="020B0502020202020204" pitchFamily="34" charset="0"/>
              </a:rPr>
              <a:t>th</a:t>
            </a:r>
            <a:r>
              <a:rPr lang="en-US" sz="3200" dirty="0" smtClean="0">
                <a:latin typeface="Century Gothic" panose="020B0502020202020204" pitchFamily="34" charset="0"/>
              </a:rPr>
              <a:t> to be paid </a:t>
            </a:r>
            <a:endParaRPr lang="en-US" sz="3200" dirty="0">
              <a:latin typeface="Century Gothic" panose="020B0502020202020204" pitchFamily="34" charset="0"/>
            </a:endParaRPr>
          </a:p>
          <a:p>
            <a:pPr marL="457200" indent="-457200" algn="ctr">
              <a:buFont typeface="Arial" panose="020B0604020202020204" pitchFamily="34" charset="0"/>
              <a:buChar char="•"/>
            </a:pPr>
            <a:r>
              <a:rPr lang="en-US" sz="3200" dirty="0">
                <a:latin typeface="Century Gothic" panose="020B0502020202020204" pitchFamily="34" charset="0"/>
              </a:rPr>
              <a:t>Cost: $34</a:t>
            </a:r>
          </a:p>
          <a:p>
            <a:pPr marL="457200" indent="-457200" algn="ctr">
              <a:buFont typeface="Arial" panose="020B0604020202020204" pitchFamily="34" charset="0"/>
              <a:buChar char="•"/>
            </a:pPr>
            <a:r>
              <a:rPr lang="en-US" sz="3200" dirty="0">
                <a:latin typeface="Century Gothic" panose="020B0502020202020204" pitchFamily="34" charset="0"/>
              </a:rPr>
              <a:t>@ Six Flags Discovery Kingdom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49499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226268"/>
            <a:ext cx="11116070" cy="4001095"/>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Fall Rally North 2017</a:t>
            </a:r>
          </a:p>
          <a:p>
            <a:pPr algn="ctr"/>
            <a:r>
              <a:rPr lang="en-US" sz="3600" dirty="0">
                <a:latin typeface="Century Gothic" panose="020B0502020202020204" pitchFamily="34" charset="0"/>
              </a:rPr>
              <a:t>What is it and why should you go?</a:t>
            </a:r>
          </a:p>
          <a:p>
            <a:pPr algn="ctr"/>
            <a:r>
              <a:rPr lang="en-US" sz="2400" dirty="0">
                <a:latin typeface="Century Gothic" panose="020B0502020202020204" pitchFamily="34" charset="0"/>
              </a:rPr>
              <a:t>(Hint: Not just because it’s at Six Flags!!)</a:t>
            </a:r>
          </a:p>
          <a:p>
            <a:pPr algn="ctr"/>
            <a:endParaRPr lang="en-US" sz="2200" dirty="0">
              <a:latin typeface="Century Gothic" panose="020B0502020202020204" pitchFamily="34" charset="0"/>
            </a:endParaRPr>
          </a:p>
          <a:p>
            <a:pPr marL="457200" indent="-457200" algn="ctr">
              <a:buFont typeface="Arial" panose="020B0604020202020204" pitchFamily="34" charset="0"/>
              <a:buChar char="•"/>
            </a:pPr>
            <a:r>
              <a:rPr lang="en-US" sz="2200" dirty="0">
                <a:latin typeface="Century Gothic" panose="020B0502020202020204" pitchFamily="34" charset="0"/>
              </a:rPr>
              <a:t>Fall Rally North is a rally to raise money for the Pediatric Trauma Program. It’s the biggest fundraiser of the entire year, and we even auction off Lieutenant Governors, Leadership Team Members, and Executives. It is one big spirit competition where Divisions get to dress up in their favorite spirit wear and show off their spirit gear. You also get to meet Key Clubbers just like you from all over NorCal and Northern Nevada, and hopefully make new friends!</a:t>
            </a:r>
          </a:p>
        </p:txBody>
      </p:sp>
      <p:pic>
        <p:nvPicPr>
          <p:cNvPr id="8" name="Picture 7"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5"/>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156836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256598"/>
            <a:ext cx="11116070" cy="3970318"/>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Bake Sale!</a:t>
            </a:r>
          </a:p>
          <a:p>
            <a:pPr marL="571500" indent="-571500" algn="ctr">
              <a:buFont typeface="Arial" panose="020B0604020202020204" pitchFamily="34" charset="0"/>
              <a:buChar char="•"/>
            </a:pPr>
            <a:r>
              <a:rPr lang="en-US" sz="3600" dirty="0">
                <a:latin typeface="Century Gothic" panose="020B0502020202020204" pitchFamily="34" charset="0"/>
              </a:rPr>
              <a:t>This Friday @ lunch</a:t>
            </a:r>
          </a:p>
          <a:p>
            <a:pPr marL="571500" indent="-571500" algn="ctr">
              <a:buFont typeface="Arial" panose="020B0604020202020204" pitchFamily="34" charset="0"/>
              <a:buChar char="•"/>
            </a:pPr>
            <a:r>
              <a:rPr lang="en-US" sz="3600" dirty="0">
                <a:latin typeface="Century Gothic" panose="020B0502020202020204" pitchFamily="34" charset="0"/>
              </a:rPr>
              <a:t>By the food trucks</a:t>
            </a:r>
          </a:p>
          <a:p>
            <a:pPr marL="571500" indent="-571500" algn="ctr">
              <a:buFont typeface="Arial" panose="020B0604020202020204" pitchFamily="34" charset="0"/>
              <a:buChar char="•"/>
            </a:pPr>
            <a:r>
              <a:rPr lang="en-US" sz="3600" dirty="0">
                <a:latin typeface="Century Gothic" panose="020B0502020202020204" pitchFamily="34" charset="0"/>
              </a:rPr>
              <a:t>Bring an item for 1 service hour (</a:t>
            </a:r>
            <a:r>
              <a:rPr lang="en-US" sz="3600" dirty="0" err="1">
                <a:latin typeface="Century Gothic" panose="020B0502020202020204" pitchFamily="34" charset="0"/>
              </a:rPr>
              <a:t>ie</a:t>
            </a:r>
            <a:r>
              <a:rPr lang="en-US" sz="3600" dirty="0">
                <a:latin typeface="Century Gothic" panose="020B0502020202020204" pitchFamily="34" charset="0"/>
              </a:rPr>
              <a:t>. cupcakes, cookies, brownies)</a:t>
            </a:r>
          </a:p>
          <a:p>
            <a:pPr algn="ctr"/>
            <a:r>
              <a:rPr lang="en-US" sz="3600" dirty="0">
                <a:latin typeface="Century Gothic" panose="020B0502020202020204" pitchFamily="34" charset="0"/>
              </a:rPr>
              <a:t>*Only 5 people to bring baked goods</a:t>
            </a:r>
          </a:p>
          <a:p>
            <a:pPr marL="571500" indent="-571500" algn="ctr">
              <a:buFont typeface="Arial" panose="020B0604020202020204" pitchFamily="34" charset="0"/>
              <a:buChar char="•"/>
            </a:pPr>
            <a:r>
              <a:rPr lang="en-US" sz="3600" dirty="0">
                <a:latin typeface="Century Gothic" panose="020B0502020202020204" pitchFamily="34" charset="0"/>
              </a:rPr>
              <a:t>4 people to work booth</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03522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256598"/>
            <a:ext cx="11116070" cy="2308324"/>
          </a:xfrm>
          <a:prstGeom prst="rect">
            <a:avLst/>
          </a:prstGeom>
          <a:noFill/>
          <a:ln w="76200">
            <a:solidFill>
              <a:srgbClr val="0098C3">
                <a:alpha val="50000"/>
              </a:srgbClr>
            </a:solidFill>
            <a:prstDash val="sysDot"/>
          </a:ln>
        </p:spPr>
        <p:txBody>
          <a:bodyPr wrap="square" rtlCol="0">
            <a:spAutoFit/>
          </a:bodyPr>
          <a:lstStyle/>
          <a:p>
            <a:pPr algn="ctr"/>
            <a:r>
              <a:rPr lang="en-US" sz="7200" dirty="0">
                <a:latin typeface="Century Gothic" panose="020B0502020202020204" pitchFamily="34" charset="0"/>
              </a:rPr>
              <a:t>☺</a:t>
            </a:r>
            <a:r>
              <a:rPr lang="en-US" sz="7200" dirty="0" smtClean="0">
                <a:latin typeface="Century Gothic" panose="020B0502020202020204" pitchFamily="34" charset="0"/>
              </a:rPr>
              <a:t>***Glam Girls***☺</a:t>
            </a:r>
          </a:p>
          <a:p>
            <a:pPr marL="571500" indent="-571500" algn="ctr">
              <a:buFont typeface="Arial" panose="020B0604020202020204" pitchFamily="34" charset="0"/>
              <a:buChar char="•"/>
            </a:pPr>
            <a:r>
              <a:rPr lang="en-US" sz="7200" dirty="0" smtClean="0">
                <a:latin typeface="Century Gothic" panose="020B0502020202020204" pitchFamily="34" charset="0"/>
              </a:rPr>
              <a:t>Guest Speaker, Kathy</a:t>
            </a:r>
            <a:endParaRPr lang="en-US" sz="7200" dirty="0">
              <a:latin typeface="Century Gothic" panose="020B0502020202020204" pitchFamily="34"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187718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537965" y="3064938"/>
            <a:ext cx="11116070" cy="1754326"/>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Riverbend </a:t>
            </a:r>
            <a:r>
              <a:rPr lang="en-US" sz="3600" b="1" dirty="0" smtClean="0">
                <a:latin typeface="Century Gothic" panose="020B0502020202020204" pitchFamily="34" charset="0"/>
              </a:rPr>
              <a:t>Afterschool Tutoring</a:t>
            </a:r>
            <a:endParaRPr lang="en-US" sz="3600" b="1"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Mondays – Thursdays</a:t>
            </a:r>
          </a:p>
          <a:p>
            <a:pPr marL="571500" indent="-571500" algn="ctr">
              <a:buFont typeface="Arial" panose="020B0604020202020204" pitchFamily="34" charset="0"/>
              <a:buChar char="•"/>
            </a:pPr>
            <a:r>
              <a:rPr lang="en-US" sz="3600" dirty="0">
                <a:latin typeface="Century Gothic" panose="020B0502020202020204" pitchFamily="34" charset="0"/>
              </a:rPr>
              <a:t>Starting next week</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95874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40367</TotalTime>
  <Words>724</Words>
  <Application>Microsoft Office PowerPoint</Application>
  <PresentationFormat>Custom</PresentationFormat>
  <Paragraphs>123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Dominguez</dc:creator>
  <cp:lastModifiedBy>YCUSD User</cp:lastModifiedBy>
  <cp:revision>227</cp:revision>
  <cp:lastPrinted>2017-09-11T04:29:55Z</cp:lastPrinted>
  <dcterms:created xsi:type="dcterms:W3CDTF">2014-08-11T22:47:10Z</dcterms:created>
  <dcterms:modified xsi:type="dcterms:W3CDTF">2017-09-26T19:13:41Z</dcterms:modified>
</cp:coreProperties>
</file>