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56" r:id="rId2"/>
    <p:sldId id="289" r:id="rId3"/>
    <p:sldId id="315" r:id="rId4"/>
    <p:sldId id="308" r:id="rId5"/>
    <p:sldId id="328" r:id="rId6"/>
    <p:sldId id="309" r:id="rId7"/>
    <p:sldId id="329" r:id="rId8"/>
    <p:sldId id="321" r:id="rId9"/>
    <p:sldId id="322" r:id="rId10"/>
    <p:sldId id="324" r:id="rId11"/>
    <p:sldId id="291" r:id="rId12"/>
    <p:sldId id="323" r:id="rId13"/>
    <p:sldId id="330" r:id="rId14"/>
    <p:sldId id="331" r:id="rId15"/>
    <p:sldId id="333" r:id="rId16"/>
    <p:sldId id="334" r:id="rId17"/>
    <p:sldId id="325" r:id="rId18"/>
    <p:sldId id="326" r:id="rId19"/>
    <p:sldId id="327" r:id="rId20"/>
    <p:sldId id="332" r:id="rId21"/>
    <p:sldId id="311" r:id="rId22"/>
    <p:sldId id="316" r:id="rId23"/>
    <p:sldId id="275" r:id="rId24"/>
    <p:sldId id="301" r:id="rId25"/>
    <p:sldId id="303" r:id="rId26"/>
    <p:sldId id="310" r:id="rId27"/>
    <p:sldId id="281" r:id="rId28"/>
    <p:sldId id="272" r:id="rId29"/>
    <p:sldId id="262"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AEEF"/>
    <a:srgbClr val="0098C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279" autoAdjust="0"/>
    <p:restoredTop sz="92435" autoAdjust="0"/>
  </p:normalViewPr>
  <p:slideViewPr>
    <p:cSldViewPr snapToGrid="0">
      <p:cViewPr varScale="1">
        <p:scale>
          <a:sx n="67" d="100"/>
          <a:sy n="67" d="100"/>
        </p:scale>
        <p:origin x="972"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BD2FD6-675F-5D47-96AA-E6C340590F6E}" type="datetimeFigureOut">
              <a:rPr lang="en-US" smtClean="0"/>
              <a:t>9/12/2017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7C7099-950B-774F-A01E-42E7FA70B1AD}" type="slidenum">
              <a:rPr lang="en-US" smtClean="0"/>
              <a:t>‹#›</a:t>
            </a:fld>
            <a:endParaRPr lang="en-US"/>
          </a:p>
        </p:txBody>
      </p:sp>
    </p:spTree>
    <p:extLst>
      <p:ext uri="{BB962C8B-B14F-4D97-AF65-F5344CB8AC3E}">
        <p14:creationId xmlns:p14="http://schemas.microsoft.com/office/powerpoint/2010/main" val="10411728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12F6A7F-77B3-9343-9EA8-AB925C514965}" type="datetimeFigureOut">
              <a:rPr lang="en-US" smtClean="0"/>
              <a:t>9/12/2017</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29292A-6FCD-E649-BAEE-566309B6D02B}" type="slidenum">
              <a:rPr lang="en-US" smtClean="0"/>
              <a:t>‹#›</a:t>
            </a:fld>
            <a:endParaRPr lang="en-US"/>
          </a:p>
        </p:txBody>
      </p:sp>
    </p:spTree>
    <p:extLst>
      <p:ext uri="{BB962C8B-B14F-4D97-AF65-F5344CB8AC3E}">
        <p14:creationId xmlns:p14="http://schemas.microsoft.com/office/powerpoint/2010/main" val="1408446368"/>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F228471-83AC-4D43-8983-4B67FEF2892E}"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455070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717666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8541076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F228471-83AC-4D43-8983-4B67FEF2892E}"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1100064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F228471-83AC-4D43-8983-4B67FEF2892E}" type="datetimeFigureOut">
              <a:rPr lang="en-US" smtClean="0"/>
              <a:t>9/12/2017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37184118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F228471-83AC-4D43-8983-4B67FEF2892E}"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15426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F228471-83AC-4D43-8983-4B67FEF2892E}" type="datetimeFigureOut">
              <a:rPr lang="en-US" smtClean="0"/>
              <a:t>9/12/2017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25371093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F228471-83AC-4D43-8983-4B67FEF2892E}" type="datetimeFigureOut">
              <a:rPr lang="en-US" smtClean="0"/>
              <a:t>9/12/2017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1568160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F228471-83AC-4D43-8983-4B67FEF2892E}" type="datetimeFigureOut">
              <a:rPr lang="en-US" smtClean="0"/>
              <a:t>9/12/2017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6998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461888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F228471-83AC-4D43-8983-4B67FEF2892E}" type="datetimeFigureOut">
              <a:rPr lang="en-US" smtClean="0"/>
              <a:t>9/12/2017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D8CA80E-13AC-4A4B-AEE2-884EF7F7E688}" type="slidenum">
              <a:rPr lang="en-US" smtClean="0"/>
              <a:t>‹#›</a:t>
            </a:fld>
            <a:endParaRPr lang="en-US"/>
          </a:p>
        </p:txBody>
      </p:sp>
    </p:spTree>
    <p:extLst>
      <p:ext uri="{BB962C8B-B14F-4D97-AF65-F5344CB8AC3E}">
        <p14:creationId xmlns:p14="http://schemas.microsoft.com/office/powerpoint/2010/main" val="42035019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F228471-83AC-4D43-8983-4B67FEF2892E}" type="datetimeFigureOut">
              <a:rPr lang="en-US" smtClean="0"/>
              <a:t>9/12/2017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D8CA80E-13AC-4A4B-AEE2-884EF7F7E688}" type="slidenum">
              <a:rPr lang="en-US" smtClean="0"/>
              <a:t>‹#›</a:t>
            </a:fld>
            <a:endParaRPr lang="en-US"/>
          </a:p>
        </p:txBody>
      </p:sp>
    </p:spTree>
    <p:extLst>
      <p:ext uri="{BB962C8B-B14F-4D97-AF65-F5344CB8AC3E}">
        <p14:creationId xmlns:p14="http://schemas.microsoft.com/office/powerpoint/2010/main" val="6836664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2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0.png"/><Relationship Id="rId7" Type="http://schemas.openxmlformats.org/officeDocument/2006/relationships/image" Target="../media/image3.gif"/><Relationship Id="rId2" Type="http://schemas.openxmlformats.org/officeDocument/2006/relationships/image" Target="../media/image9.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2.png"/><Relationship Id="rId4" Type="http://schemas.openxmlformats.org/officeDocument/2006/relationships/image" Target="../media/image11.png"/></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528498" y="2807046"/>
            <a:ext cx="9153397" cy="3416320"/>
          </a:xfrm>
          <a:prstGeom prst="rect">
            <a:avLst/>
          </a:prstGeom>
          <a:noFill/>
        </p:spPr>
        <p:txBody>
          <a:bodyPr wrap="square" rtlCol="0">
            <a:spAutoFit/>
          </a:bodyPr>
          <a:lstStyle/>
          <a:p>
            <a:pPr algn="ctr">
              <a:lnSpc>
                <a:spcPct val="150000"/>
              </a:lnSpc>
            </a:pPr>
            <a:r>
              <a:rPr lang="en-US" sz="4800" dirty="0">
                <a:latin typeface="Century Gothic"/>
                <a:cs typeface="Century Gothic"/>
              </a:rPr>
              <a:t>YCHS Key Club Meeting</a:t>
            </a:r>
          </a:p>
          <a:p>
            <a:pPr algn="ctr">
              <a:lnSpc>
                <a:spcPct val="150000"/>
              </a:lnSpc>
            </a:pPr>
            <a:r>
              <a:rPr lang="en-US" sz="4800" dirty="0">
                <a:latin typeface="Century Gothic"/>
                <a:cs typeface="Century Gothic"/>
              </a:rPr>
              <a:t>September 12</a:t>
            </a:r>
            <a:r>
              <a:rPr lang="en-US" sz="4800" baseline="30000" dirty="0">
                <a:latin typeface="Century Gothic"/>
                <a:cs typeface="Century Gothic"/>
              </a:rPr>
              <a:t>th</a:t>
            </a:r>
            <a:r>
              <a:rPr lang="en-US" sz="4800" dirty="0">
                <a:latin typeface="Century Gothic"/>
                <a:cs typeface="Century Gothic"/>
              </a:rPr>
              <a:t>, 2017</a:t>
            </a:r>
          </a:p>
          <a:p>
            <a:pPr algn="ctr">
              <a:lnSpc>
                <a:spcPct val="150000"/>
              </a:lnSpc>
            </a:pPr>
            <a:r>
              <a:rPr lang="en-US" sz="4800" dirty="0">
                <a:latin typeface="Century Gothic"/>
                <a:cs typeface="Century Gothic"/>
              </a:rPr>
              <a:t>Division 14 Blue Robots</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17543" y="2592243"/>
            <a:ext cx="3290189" cy="3808556"/>
          </a:xfrm>
          <a:prstGeom prst="rect">
            <a:avLst/>
          </a:prstGeom>
        </p:spPr>
      </p:pic>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137747" y="2595382"/>
            <a:ext cx="3287477" cy="3805417"/>
          </a:xfrm>
          <a:prstGeom prst="rect">
            <a:avLst/>
          </a:prstGeom>
        </p:spPr>
      </p:pic>
      <p:pic>
        <p:nvPicPr>
          <p:cNvPr id="14" name="Picture 13"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9886" y="109886"/>
            <a:ext cx="1426252" cy="1380428"/>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600200"/>
            <a:ext cx="12191999" cy="457200"/>
          </a:xfrm>
          <a:prstGeom prst="rect">
            <a:avLst/>
          </a:prstGeom>
        </p:spPr>
      </p:pic>
      <p:sp>
        <p:nvSpPr>
          <p:cNvPr id="2" name="TextBox 1"/>
          <p:cNvSpPr txBox="1"/>
          <p:nvPr/>
        </p:nvSpPr>
        <p:spPr>
          <a:xfrm>
            <a:off x="4632960" y="513591"/>
            <a:ext cx="7559039" cy="646331"/>
          </a:xfrm>
          <a:prstGeom prst="rect">
            <a:avLst/>
          </a:prstGeom>
          <a:noFill/>
        </p:spPr>
        <p:txBody>
          <a:bodyPr wrap="square" rtlCol="0">
            <a:spAutoFit/>
          </a:bodyPr>
          <a:lstStyle/>
          <a:p>
            <a:r>
              <a:rPr lang="en-US" sz="3600" b="1" spc="600" dirty="0">
                <a:solidFill>
                  <a:schemeClr val="bg1"/>
                </a:solidFill>
                <a:latin typeface="Century Gothic" panose="020B0502020202020204" pitchFamily="34" charset="0"/>
              </a:rPr>
              <a:t>      </a:t>
            </a:r>
            <a:endParaRPr lang="en-US" sz="3600" spc="600" dirty="0">
              <a:solidFill>
                <a:schemeClr val="bg1"/>
              </a:solidFill>
              <a:latin typeface="Century Gothic" panose="020B0502020202020204" pitchFamily="34" charset="0"/>
            </a:endParaRPr>
          </a:p>
        </p:txBody>
      </p:sp>
      <p:pic>
        <p:nvPicPr>
          <p:cNvPr id="3" name="Picture 2"/>
          <p:cNvPicPr>
            <a:picLocks noChangeAspect="1"/>
          </p:cNvPicPr>
          <p:nvPr/>
        </p:nvPicPr>
        <p:blipFill>
          <a:blip r:embed="rId5"/>
          <a:stretch>
            <a:fillRect/>
          </a:stretch>
        </p:blipFill>
        <p:spPr>
          <a:xfrm>
            <a:off x="5989319" y="553267"/>
            <a:ext cx="5627096" cy="566977"/>
          </a:xfrm>
          <a:prstGeom prst="rect">
            <a:avLst/>
          </a:prstGeom>
        </p:spPr>
      </p:pic>
    </p:spTree>
    <p:extLst>
      <p:ext uri="{BB962C8B-B14F-4D97-AF65-F5344CB8AC3E}">
        <p14:creationId xmlns:p14="http://schemas.microsoft.com/office/powerpoint/2010/main" val="17296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363204"/>
            <a:ext cx="11418296" cy="3724096"/>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altLang="en-US" sz="2000" i="1" dirty="0">
                <a:latin typeface="Century Gothic" charset="0"/>
              </a:rPr>
              <a:t>Key Club is the largest service organization in the world for high school students.</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This experience can be life-changing! It is what you put into it!</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SO many amazing opportunities are provided through Key Club</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Easy way to get service hours! There is always something going on!</a:t>
            </a:r>
          </a:p>
          <a:p>
            <a:pPr algn="ctr" fontAlgn="auto">
              <a:spcAft>
                <a:spcPts val="0"/>
              </a:spcAft>
              <a:defRPr/>
            </a:pPr>
            <a:endParaRPr lang="en-US" altLang="en-US" sz="2000" i="1" dirty="0">
              <a:latin typeface="Century Gothic" charset="0"/>
            </a:endParaRPr>
          </a:p>
          <a:p>
            <a:pPr algn="ctr" fontAlgn="auto">
              <a:spcAft>
                <a:spcPts val="0"/>
              </a:spcAft>
              <a:defRPr/>
            </a:pPr>
            <a:r>
              <a:rPr lang="en-US" altLang="en-US" sz="2000" i="1" dirty="0">
                <a:latin typeface="Century Gothic" charset="0"/>
              </a:rPr>
              <a:t>Teaches you leadership skills and so many other useful things!</a:t>
            </a:r>
          </a:p>
          <a:p>
            <a:pPr algn="ctr" fontAlgn="auto">
              <a:spcAft>
                <a:spcPts val="0"/>
              </a:spcAft>
              <a:defRPr/>
            </a:pPr>
            <a:endParaRPr lang="en-US" altLang="en-US" sz="2400" i="1" dirty="0">
              <a:latin typeface="Century Gothic" charset="0"/>
            </a:endParaRPr>
          </a:p>
          <a:p>
            <a:pPr algn="ctr" fontAlgn="auto">
              <a:spcAft>
                <a:spcPts val="0"/>
              </a:spcAft>
              <a:defRPr/>
            </a:pPr>
            <a:r>
              <a:rPr lang="en-US" altLang="en-US" sz="3200" b="1" i="1" dirty="0">
                <a:latin typeface="Century Gothic" charset="0"/>
              </a:rPr>
              <a:t>WHAT WILL YOUR KEY CLUB MOMENT BE?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8432936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01104" y="3468468"/>
            <a:ext cx="11116070" cy="646331"/>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Walk to End Alzheimer’s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Recap of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12272290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347787" y="2383831"/>
            <a:ext cx="9496425" cy="3724096"/>
          </a:xfrm>
          <a:prstGeom prst="rect">
            <a:avLst/>
          </a:prstGeom>
          <a:noFill/>
          <a:ln w="76200">
            <a:solidFill>
              <a:srgbClr val="0098C3">
                <a:alpha val="50000"/>
              </a:srgbClr>
            </a:solidFill>
            <a:prstDash val="sysDot"/>
          </a:ln>
        </p:spPr>
        <p:txBody>
          <a:bodyPr wrap="square" rtlCol="0">
            <a:spAutoFit/>
          </a:bodyPr>
          <a:lstStyle/>
          <a:p>
            <a:pPr algn="ctr" fontAlgn="auto">
              <a:spcAft>
                <a:spcPts val="0"/>
              </a:spcAft>
              <a:defRPr/>
            </a:pPr>
            <a:r>
              <a:rPr lang="en-US" sz="3600" b="1" dirty="0">
                <a:latin typeface="Century Gothic" panose="020B0502020202020204" pitchFamily="34" charset="0"/>
              </a:rPr>
              <a:t>SAVE THE DATES! </a:t>
            </a:r>
            <a:r>
              <a:rPr lang="en-US" sz="2800" b="1" dirty="0">
                <a:latin typeface="Century Gothic" panose="020B0502020202020204" pitchFamily="34" charset="0"/>
              </a:rPr>
              <a:t>Major Events!</a:t>
            </a:r>
          </a:p>
          <a:p>
            <a:pPr algn="ctr" fontAlgn="auto">
              <a:spcAft>
                <a:spcPts val="0"/>
              </a:spcAft>
              <a:defRPr/>
            </a:pPr>
            <a:endParaRPr lang="en-US" sz="2800" b="1" dirty="0">
              <a:latin typeface="Century Gothic" panose="020B0502020202020204" pitchFamily="34" charset="0"/>
            </a:endParaRPr>
          </a:p>
          <a:p>
            <a:pPr algn="ctr" fontAlgn="auto">
              <a:spcAft>
                <a:spcPts val="0"/>
              </a:spcAft>
              <a:defRPr/>
            </a:pPr>
            <a:r>
              <a:rPr lang="en-US" sz="2800" b="1" u="sng" dirty="0">
                <a:latin typeface="Century Gothic" panose="020B0502020202020204" pitchFamily="34" charset="0"/>
              </a:rPr>
              <a:t>Next Event:</a:t>
            </a:r>
            <a:r>
              <a:rPr lang="en-US" sz="2800" b="1" dirty="0">
                <a:latin typeface="Century Gothic" panose="020B0502020202020204" pitchFamily="34" charset="0"/>
              </a:rPr>
              <a:t> </a:t>
            </a:r>
            <a:r>
              <a:rPr lang="en-US" sz="2400" i="1" dirty="0">
                <a:latin typeface="Century Gothic" panose="020B0502020202020204" pitchFamily="34" charset="0"/>
              </a:rPr>
              <a:t>Region Training Conference </a:t>
            </a:r>
            <a:r>
              <a:rPr lang="en-US" sz="2400" b="1" i="1" dirty="0">
                <a:latin typeface="Century Gothic" panose="020B0502020202020204" pitchFamily="34" charset="0"/>
              </a:rPr>
              <a:t>(RTC) </a:t>
            </a:r>
            <a:r>
              <a:rPr lang="en-US" sz="2400" i="1" dirty="0">
                <a:latin typeface="Century Gothic" panose="020B0502020202020204" pitchFamily="34" charset="0"/>
              </a:rPr>
              <a:t>– Sept 22-23</a:t>
            </a:r>
          </a:p>
          <a:p>
            <a:pPr algn="ctr" fontAlgn="auto">
              <a:spcAft>
                <a:spcPts val="0"/>
              </a:spcAft>
              <a:defRPr/>
            </a:pPr>
            <a:r>
              <a:rPr lang="en-US" sz="2400" i="1" dirty="0">
                <a:latin typeface="Century Gothic" panose="020B0502020202020204" pitchFamily="34" charset="0"/>
              </a:rPr>
              <a:t>Fall Rally </a:t>
            </a:r>
            <a:r>
              <a:rPr lang="en-US" sz="2400" b="1" i="1" dirty="0">
                <a:latin typeface="Century Gothic" panose="020B0502020202020204" pitchFamily="34" charset="0"/>
              </a:rPr>
              <a:t>(FRN) </a:t>
            </a:r>
            <a:r>
              <a:rPr lang="en-US" sz="2400" i="1" dirty="0">
                <a:latin typeface="Century Gothic" panose="020B0502020202020204" pitchFamily="34" charset="0"/>
              </a:rPr>
              <a:t>– Oct 21</a:t>
            </a:r>
          </a:p>
          <a:p>
            <a:pPr algn="ctr" fontAlgn="auto">
              <a:spcAft>
                <a:spcPts val="0"/>
              </a:spcAft>
              <a:defRPr/>
            </a:pPr>
            <a:r>
              <a:rPr lang="en-US" sz="2400" i="1" dirty="0">
                <a:latin typeface="Century Gothic" panose="020B0502020202020204" pitchFamily="34" charset="0"/>
              </a:rPr>
              <a:t>Candidate Training Conference </a:t>
            </a:r>
            <a:r>
              <a:rPr lang="en-US" sz="2400" b="1" i="1" dirty="0">
                <a:latin typeface="Century Gothic" panose="020B0502020202020204" pitchFamily="34" charset="0"/>
              </a:rPr>
              <a:t>(CTC) </a:t>
            </a:r>
            <a:r>
              <a:rPr lang="en-US" sz="2400" i="1" dirty="0">
                <a:latin typeface="Century Gothic" panose="020B0502020202020204" pitchFamily="34" charset="0"/>
              </a:rPr>
              <a:t>– December 9</a:t>
            </a:r>
            <a:r>
              <a:rPr lang="en-US" sz="2400" i="1" baseline="30000" dirty="0">
                <a:latin typeface="Century Gothic" panose="020B0502020202020204" pitchFamily="34" charset="0"/>
              </a:rPr>
              <a:t>th</a:t>
            </a:r>
            <a:endParaRPr lang="en-US" sz="2400" i="1" dirty="0">
              <a:latin typeface="Century Gothic" panose="020B0502020202020204" pitchFamily="34" charset="0"/>
            </a:endParaRPr>
          </a:p>
          <a:p>
            <a:pPr algn="ctr" fontAlgn="auto">
              <a:spcAft>
                <a:spcPts val="0"/>
              </a:spcAft>
              <a:defRPr/>
            </a:pPr>
            <a:r>
              <a:rPr lang="en-US" sz="2400" i="1" dirty="0">
                <a:latin typeface="Century Gothic" panose="020B0502020202020204" pitchFamily="34" charset="0"/>
              </a:rPr>
              <a:t>District Officer Candidate Training Conference </a:t>
            </a:r>
            <a:r>
              <a:rPr lang="en-US" sz="2400" b="1" i="1" dirty="0">
                <a:latin typeface="Century Gothic" panose="020B0502020202020204" pitchFamily="34" charset="0"/>
              </a:rPr>
              <a:t>(DOCTC) </a:t>
            </a:r>
            <a:r>
              <a:rPr lang="en-US" sz="2400" i="1" dirty="0">
                <a:latin typeface="Century Gothic" panose="020B0502020202020204" pitchFamily="34" charset="0"/>
              </a:rPr>
              <a:t>– December 10th</a:t>
            </a:r>
          </a:p>
          <a:p>
            <a:pPr algn="ctr" fontAlgn="auto">
              <a:spcAft>
                <a:spcPts val="0"/>
              </a:spcAft>
              <a:defRPr/>
            </a:pPr>
            <a:r>
              <a:rPr lang="en-US" sz="2400" b="1" i="1" dirty="0">
                <a:latin typeface="Century Gothic" panose="020B0502020202020204" pitchFamily="34" charset="0"/>
              </a:rPr>
              <a:t>Conclave</a:t>
            </a:r>
            <a:r>
              <a:rPr lang="en-US" sz="2400" i="1" dirty="0">
                <a:latin typeface="Century Gothic" panose="020B0502020202020204" pitchFamily="34" charset="0"/>
              </a:rPr>
              <a:t> - January</a:t>
            </a:r>
          </a:p>
          <a:p>
            <a:pPr algn="ctr" fontAlgn="auto">
              <a:spcAft>
                <a:spcPts val="0"/>
              </a:spcAft>
              <a:defRPr/>
            </a:pPr>
            <a:r>
              <a:rPr lang="en-US" sz="2400" i="1" dirty="0">
                <a:latin typeface="Century Gothic" panose="020B0502020202020204" pitchFamily="34" charset="0"/>
              </a:rPr>
              <a:t>District Convention </a:t>
            </a:r>
            <a:r>
              <a:rPr lang="en-US" sz="2400" b="1" i="1" dirty="0">
                <a:latin typeface="Century Gothic" panose="020B0502020202020204" pitchFamily="34" charset="0"/>
              </a:rPr>
              <a:t>(DCON) </a:t>
            </a:r>
            <a:r>
              <a:rPr lang="en-US" sz="2400" i="1" dirty="0">
                <a:latin typeface="Century Gothic" panose="020B0502020202020204" pitchFamily="34" charset="0"/>
              </a:rPr>
              <a:t>– April 13-15 in Reno, NV</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9704866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410300"/>
            <a:ext cx="11116070" cy="3662541"/>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REGION TRAINING CONFERENCE 2017</a:t>
            </a:r>
          </a:p>
          <a:p>
            <a:pPr marL="571500" indent="-571500" algn="ctr">
              <a:buFont typeface="Arial" panose="020B0604020202020204" pitchFamily="34" charset="0"/>
              <a:buChar char="•"/>
            </a:pPr>
            <a:r>
              <a:rPr lang="en-US" sz="3200" i="1" u="sng" dirty="0">
                <a:latin typeface="Century Gothic" panose="020B0502020202020204" pitchFamily="34" charset="0"/>
              </a:rPr>
              <a:t>Theme:</a:t>
            </a:r>
            <a:r>
              <a:rPr lang="en-US" sz="3200" dirty="0">
                <a:latin typeface="Century Gothic" panose="020B0502020202020204" pitchFamily="34" charset="0"/>
              </a:rPr>
              <a:t> Service Safari Campout</a:t>
            </a:r>
          </a:p>
          <a:p>
            <a:pPr marL="571500" indent="-571500" algn="ctr">
              <a:buFont typeface="Arial" panose="020B0604020202020204" pitchFamily="34" charset="0"/>
              <a:buChar char="•"/>
            </a:pPr>
            <a:r>
              <a:rPr lang="en-US" sz="3200" i="1" u="sng" dirty="0">
                <a:latin typeface="Century Gothic" panose="020B0502020202020204" pitchFamily="34" charset="0"/>
              </a:rPr>
              <a:t>Who?</a:t>
            </a:r>
            <a:r>
              <a:rPr lang="en-US" sz="3200" dirty="0">
                <a:latin typeface="Century Gothic" panose="020B0502020202020204" pitchFamily="34" charset="0"/>
              </a:rPr>
              <a:t> Any member from D14 (</a:t>
            </a:r>
            <a:r>
              <a:rPr lang="en-US" sz="3200" b="1" dirty="0">
                <a:latin typeface="Century Gothic" panose="020B0502020202020204" pitchFamily="34" charset="0"/>
              </a:rPr>
              <a:t>US!</a:t>
            </a:r>
            <a:r>
              <a:rPr lang="en-US" sz="3200" dirty="0">
                <a:latin typeface="Century Gothic" panose="020B0502020202020204" pitchFamily="34" charset="0"/>
              </a:rPr>
              <a:t>) or D39</a:t>
            </a:r>
          </a:p>
          <a:p>
            <a:pPr marL="571500" indent="-571500" algn="ctr">
              <a:buFont typeface="Arial" panose="020B0604020202020204" pitchFamily="34" charset="0"/>
              <a:buChar char="•"/>
            </a:pPr>
            <a:r>
              <a:rPr lang="en-US" sz="3200" i="1" u="sng" dirty="0">
                <a:latin typeface="Century Gothic" panose="020B0502020202020204" pitchFamily="34" charset="0"/>
              </a:rPr>
              <a:t>Details:</a:t>
            </a:r>
            <a:r>
              <a:rPr lang="en-US" sz="3200" dirty="0">
                <a:latin typeface="Century Gothic" panose="020B0502020202020204" pitchFamily="34" charset="0"/>
              </a:rPr>
              <a:t> Stoney Gorge Reservoir in Elk Creek, CA September 22 @ 2 p.m. – September 23 @ 5 p.m.</a:t>
            </a:r>
          </a:p>
          <a:p>
            <a:pPr marL="571500" indent="-571500" algn="ctr">
              <a:buFont typeface="Arial" panose="020B0604020202020204" pitchFamily="34" charset="0"/>
              <a:buChar char="•"/>
            </a:pPr>
            <a:r>
              <a:rPr lang="en-US" sz="3200" i="1" u="sng" dirty="0">
                <a:latin typeface="Century Gothic" panose="020B0502020202020204" pitchFamily="34" charset="0"/>
              </a:rPr>
              <a:t>Registration:</a:t>
            </a:r>
            <a:r>
              <a:rPr lang="en-US" sz="3200" dirty="0">
                <a:latin typeface="Century Gothic" panose="020B0502020202020204" pitchFamily="34" charset="0"/>
              </a:rPr>
              <a:t> $20</a:t>
            </a:r>
          </a:p>
          <a:p>
            <a:pPr marL="571500" indent="-571500" algn="ctr">
              <a:buFont typeface="Arial" panose="020B0604020202020204" pitchFamily="34" charset="0"/>
              <a:buChar char="•"/>
            </a:pPr>
            <a:r>
              <a:rPr lang="en-US" sz="3200" i="1" u="sng" dirty="0">
                <a:latin typeface="Century Gothic" panose="020B0502020202020204" pitchFamily="34" charset="0"/>
              </a:rPr>
              <a:t>Special Guest: </a:t>
            </a:r>
            <a:r>
              <a:rPr lang="en-US" sz="3200" dirty="0">
                <a:latin typeface="Century Gothic" panose="020B0502020202020204" pitchFamily="34" charset="0"/>
              </a:rPr>
              <a:t>CNH District Treasurer VIVIAN CHU</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921700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337327"/>
            <a:ext cx="11116070" cy="3847207"/>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REGION TRAINING CONFERENCE 2017</a:t>
            </a:r>
          </a:p>
          <a:p>
            <a:pPr algn="ctr"/>
            <a:r>
              <a:rPr lang="en-US" sz="3600" dirty="0">
                <a:latin typeface="Century Gothic" panose="020B0502020202020204" pitchFamily="34" charset="0"/>
              </a:rPr>
              <a:t>What is </a:t>
            </a:r>
            <a:r>
              <a:rPr lang="en-US" sz="3200" dirty="0">
                <a:latin typeface="Century Gothic" panose="020B0502020202020204" pitchFamily="34" charset="0"/>
              </a:rPr>
              <a:t>it</a:t>
            </a:r>
            <a:r>
              <a:rPr lang="en-US" sz="3600" dirty="0">
                <a:latin typeface="Century Gothic" panose="020B0502020202020204" pitchFamily="34" charset="0"/>
              </a:rPr>
              <a:t>?</a:t>
            </a:r>
          </a:p>
          <a:p>
            <a:pPr marL="457200" indent="-457200" algn="ctr">
              <a:buFont typeface="Arial" panose="020B0604020202020204" pitchFamily="34" charset="0"/>
              <a:buChar char="•"/>
            </a:pPr>
            <a:r>
              <a:rPr lang="en-US" sz="2400" dirty="0">
                <a:latin typeface="Century Gothic" panose="020B0502020202020204" pitchFamily="34" charset="0"/>
              </a:rPr>
              <a:t>RTC is a 2 day campout where members will learn the true meaning of Key Club. Members will join others from D14 and D39 to attend informational and fun workshops and Table Topics about Key Club, college, and how to better yourself as a servant leader. Experience General Sessions with everyone for even more education and, of course, SPIRIT! Join us for the weekend of a lifetime! We can’t wait for you to join our </a:t>
            </a:r>
            <a:r>
              <a:rPr lang="en-US" sz="2400" dirty="0" err="1">
                <a:latin typeface="Century Gothic" panose="020B0502020202020204" pitchFamily="34" charset="0"/>
              </a:rPr>
              <a:t>Ohana</a:t>
            </a:r>
            <a:r>
              <a:rPr lang="en-US" sz="2400" dirty="0">
                <a:latin typeface="Century Gothic" panose="020B0502020202020204" pitchFamily="34" charset="0"/>
              </a:rPr>
              <a:t>! ;))</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2642445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673858"/>
            <a:ext cx="11116070" cy="2739211"/>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Fall Rally North 2017</a:t>
            </a:r>
            <a:endParaRPr lang="en-US" sz="3600" b="1" dirty="0">
              <a:latin typeface="Century Gothic" panose="020B0502020202020204" pitchFamily="34" charset="0"/>
            </a:endParaRPr>
          </a:p>
          <a:p>
            <a:pPr algn="ctr"/>
            <a:r>
              <a:rPr lang="en-US" sz="3200" dirty="0">
                <a:latin typeface="Century Gothic" panose="020B0502020202020204" pitchFamily="34" charset="0"/>
              </a:rPr>
              <a:t>**Must complete a minimum of 10 service hours by </a:t>
            </a:r>
            <a:r>
              <a:rPr lang="en-US" sz="3600" b="1" u="sng" dirty="0">
                <a:latin typeface="Century Gothic" panose="020B0502020202020204" pitchFamily="34" charset="0"/>
              </a:rPr>
              <a:t>OCTOBER 3</a:t>
            </a:r>
            <a:r>
              <a:rPr lang="en-US" sz="3600" b="1" u="sng" baseline="30000" dirty="0">
                <a:latin typeface="Century Gothic" panose="020B0502020202020204" pitchFamily="34" charset="0"/>
              </a:rPr>
              <a:t>rd </a:t>
            </a:r>
            <a:r>
              <a:rPr lang="en-US" sz="3200" dirty="0">
                <a:latin typeface="Century Gothic" panose="020B0502020202020204" pitchFamily="34" charset="0"/>
              </a:rPr>
              <a:t>to attend**</a:t>
            </a:r>
          </a:p>
          <a:p>
            <a:pPr marL="457200" indent="-457200" algn="ctr">
              <a:buFont typeface="Arial" panose="020B0604020202020204" pitchFamily="34" charset="0"/>
              <a:buChar char="•"/>
            </a:pPr>
            <a:r>
              <a:rPr lang="en-US" sz="3200" dirty="0">
                <a:latin typeface="Century Gothic" panose="020B0502020202020204" pitchFamily="34" charset="0"/>
              </a:rPr>
              <a:t>Cost: $34</a:t>
            </a:r>
          </a:p>
          <a:p>
            <a:pPr marL="457200" indent="-457200" algn="ctr">
              <a:buFont typeface="Arial" panose="020B0604020202020204" pitchFamily="34" charset="0"/>
              <a:buChar char="•"/>
            </a:pPr>
            <a:r>
              <a:rPr lang="en-US" sz="3200" dirty="0">
                <a:latin typeface="Century Gothic" panose="020B0502020202020204" pitchFamily="34" charset="0"/>
              </a:rPr>
              <a:t>@ Six Flags Discovery Kingdom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4949938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226268"/>
            <a:ext cx="11116070" cy="4001095"/>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Fall Rally North 2017</a:t>
            </a:r>
          </a:p>
          <a:p>
            <a:pPr algn="ctr"/>
            <a:r>
              <a:rPr lang="en-US" sz="3600" dirty="0">
                <a:latin typeface="Century Gothic" panose="020B0502020202020204" pitchFamily="34" charset="0"/>
              </a:rPr>
              <a:t>What is it and why should you go?</a:t>
            </a:r>
          </a:p>
          <a:p>
            <a:pPr algn="ctr"/>
            <a:r>
              <a:rPr lang="en-US" sz="2400" dirty="0">
                <a:latin typeface="Century Gothic" panose="020B0502020202020204" pitchFamily="34" charset="0"/>
              </a:rPr>
              <a:t>(Hint: Not just because it’s at Six Flags!!)</a:t>
            </a:r>
          </a:p>
          <a:p>
            <a:pPr algn="ctr"/>
            <a:endParaRPr lang="en-US" sz="2200" dirty="0">
              <a:latin typeface="Century Gothic" panose="020B0502020202020204" pitchFamily="34" charset="0"/>
            </a:endParaRPr>
          </a:p>
          <a:p>
            <a:pPr marL="457200" indent="-457200" algn="ctr">
              <a:buFont typeface="Arial" panose="020B0604020202020204" pitchFamily="34" charset="0"/>
              <a:buChar char="•"/>
            </a:pPr>
            <a:r>
              <a:rPr lang="en-US" sz="2200" dirty="0">
                <a:latin typeface="Century Gothic" panose="020B0502020202020204" pitchFamily="34" charset="0"/>
              </a:rPr>
              <a:t>Fall Rally North is a rally to raise money for the Pediatric Trauma Program. It’s the biggest fundraiser of the entire year, and we even auction off Lieutenant Governors, Leadership Team Members, and Executives. It is one big spirit competition where Divisions get to dress up in their favorite spirit wear and show off their spirit gear. You also get to meet Key Clubbers just like you from all over NorCal and Northern Nevada, and hopefully make new friends!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Region/ Division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15683641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563981"/>
            <a:ext cx="11116070" cy="3416320"/>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Club Rush Week!</a:t>
            </a:r>
          </a:p>
          <a:p>
            <a:pPr marL="571500" indent="-571500" algn="ctr">
              <a:buFont typeface="Arial" panose="020B0604020202020204" pitchFamily="34" charset="0"/>
              <a:buChar char="•"/>
            </a:pPr>
            <a:r>
              <a:rPr lang="en-US" sz="3600" dirty="0">
                <a:latin typeface="Century Gothic" panose="020B0502020202020204" pitchFamily="34" charset="0"/>
              </a:rPr>
              <a:t>Key Club’s booth: </a:t>
            </a:r>
            <a:r>
              <a:rPr lang="en-US" sz="3600" u="sng" dirty="0">
                <a:latin typeface="Century Gothic" panose="020B0502020202020204" pitchFamily="34" charset="0"/>
              </a:rPr>
              <a:t>Wednesday</a:t>
            </a:r>
          </a:p>
          <a:p>
            <a:pPr marL="571500" indent="-571500" algn="ctr">
              <a:buFont typeface="Arial" panose="020B0604020202020204" pitchFamily="34" charset="0"/>
              <a:buChar char="•"/>
            </a:pPr>
            <a:r>
              <a:rPr lang="en-US" sz="3600" dirty="0">
                <a:latin typeface="Century Gothic" panose="020B0502020202020204" pitchFamily="34" charset="0"/>
              </a:rPr>
              <a:t>Key Club has its very own booth in the quad at lunch as part of Club Rush Week. Be sure to tell your friends to stop by and learn all about why they should join Key Club!</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206679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70165" y="2796341"/>
            <a:ext cx="11116070" cy="2862322"/>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Bake Sale!</a:t>
            </a:r>
          </a:p>
          <a:p>
            <a:pPr marL="571500" indent="-571500" algn="ctr">
              <a:buFont typeface="Arial" panose="020B0604020202020204" pitchFamily="34" charset="0"/>
              <a:buChar char="•"/>
            </a:pPr>
            <a:r>
              <a:rPr lang="en-US" sz="3600" dirty="0">
                <a:latin typeface="Century Gothic" panose="020B0502020202020204" pitchFamily="34" charset="0"/>
              </a:rPr>
              <a:t>This Friday @ lunch</a:t>
            </a:r>
          </a:p>
          <a:p>
            <a:pPr marL="571500" indent="-571500" algn="ctr">
              <a:buFont typeface="Arial" panose="020B0604020202020204" pitchFamily="34" charset="0"/>
              <a:buChar char="•"/>
            </a:pPr>
            <a:r>
              <a:rPr lang="en-US" sz="3600" dirty="0">
                <a:latin typeface="Century Gothic" panose="020B0502020202020204" pitchFamily="34" charset="0"/>
              </a:rPr>
              <a:t>By the food trucks</a:t>
            </a:r>
          </a:p>
          <a:p>
            <a:pPr marL="571500" indent="-571500" algn="ctr">
              <a:buFont typeface="Arial" panose="020B0604020202020204" pitchFamily="34" charset="0"/>
              <a:buChar char="•"/>
            </a:pPr>
            <a:r>
              <a:rPr lang="en-US" sz="3600" dirty="0">
                <a:latin typeface="Century Gothic" panose="020B0502020202020204" pitchFamily="34" charset="0"/>
              </a:rPr>
              <a:t>Bring an item for ½ a service hour (</a:t>
            </a:r>
            <a:r>
              <a:rPr lang="en-US" sz="3600" dirty="0" err="1">
                <a:latin typeface="Century Gothic" panose="020B0502020202020204" pitchFamily="34" charset="0"/>
              </a:rPr>
              <a:t>ie</a:t>
            </a:r>
            <a:r>
              <a:rPr lang="en-US" sz="3600" dirty="0">
                <a:latin typeface="Century Gothic" panose="020B0502020202020204" pitchFamily="34" charset="0"/>
              </a:rPr>
              <a:t>. cupcakes, cookies, brownies)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30352297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537965" y="2960638"/>
            <a:ext cx="11116070" cy="2308324"/>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Police Officer Association Pig Feed</a:t>
            </a:r>
          </a:p>
          <a:p>
            <a:pPr marL="571500" indent="-571500" algn="ctr">
              <a:buFont typeface="Arial" panose="020B0604020202020204" pitchFamily="34" charset="0"/>
              <a:buChar char="•"/>
            </a:pPr>
            <a:r>
              <a:rPr lang="en-US" sz="3600" dirty="0">
                <a:latin typeface="Century Gothic" panose="020B0502020202020204" pitchFamily="34" charset="0"/>
              </a:rPr>
              <a:t>This Saturday</a:t>
            </a:r>
          </a:p>
          <a:p>
            <a:pPr marL="571500" indent="-571500" algn="ctr">
              <a:buFont typeface="Arial" panose="020B0604020202020204" pitchFamily="34" charset="0"/>
              <a:buChar char="•"/>
            </a:pPr>
            <a:r>
              <a:rPr lang="en-US" sz="3600" dirty="0">
                <a:latin typeface="Century Gothic" panose="020B0502020202020204" pitchFamily="34" charset="0"/>
              </a:rPr>
              <a:t>Yuba Sutter Fairgrounds @ 4:30</a:t>
            </a:r>
          </a:p>
          <a:p>
            <a:pPr algn="ctr"/>
            <a:r>
              <a:rPr lang="en-US" sz="3600" u="sng" dirty="0">
                <a:latin typeface="Century Gothic" panose="020B0502020202020204" pitchFamily="34" charset="0"/>
              </a:rPr>
              <a:t>**Must wear black bottoms and white top**</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480834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592" y="106038"/>
            <a:ext cx="1426252" cy="1380428"/>
          </a:xfrm>
          <a:prstGeom prst="rect">
            <a:avLst/>
          </a:prstGeom>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592504"/>
            <a:ext cx="12191999" cy="457200"/>
          </a:xfrm>
          <a:prstGeom prst="rect">
            <a:avLst/>
          </a:prstGeom>
        </p:spPr>
      </p:pic>
      <p:sp>
        <p:nvSpPr>
          <p:cNvPr id="12" name="TextBox 11"/>
          <p:cNvSpPr txBox="1"/>
          <p:nvPr/>
        </p:nvSpPr>
        <p:spPr>
          <a:xfrm>
            <a:off x="293592" y="3380598"/>
            <a:ext cx="11604812" cy="1569660"/>
          </a:xfrm>
          <a:prstGeom prst="rect">
            <a:avLst/>
          </a:prstGeom>
          <a:noFill/>
        </p:spPr>
        <p:txBody>
          <a:bodyPr wrap="square" rtlCol="0">
            <a:spAutoFit/>
          </a:bodyPr>
          <a:lstStyle/>
          <a:p>
            <a:pPr algn="ctr"/>
            <a:r>
              <a:rPr lang="en-US" sz="2400" dirty="0">
                <a:latin typeface="Century Gothic" panose="020B0502020202020204" pitchFamily="34" charset="0"/>
              </a:rPr>
              <a:t>I pledge on my honor to uphold the objects of Key Club International; </a:t>
            </a:r>
          </a:p>
          <a:p>
            <a:pPr algn="ctr"/>
            <a:r>
              <a:rPr lang="en-US" sz="2400" dirty="0">
                <a:latin typeface="Century Gothic" panose="020B0502020202020204" pitchFamily="34" charset="0"/>
              </a:rPr>
              <a:t>To build my home school and community;</a:t>
            </a:r>
          </a:p>
          <a:p>
            <a:pPr algn="ctr"/>
            <a:r>
              <a:rPr lang="en-US" sz="2400" dirty="0">
                <a:latin typeface="Century Gothic" panose="020B0502020202020204" pitchFamily="34" charset="0"/>
              </a:rPr>
              <a:t>To serve my nation and god;</a:t>
            </a:r>
          </a:p>
          <a:p>
            <a:pPr algn="ctr"/>
            <a:r>
              <a:rPr lang="en-US" sz="2400" dirty="0">
                <a:latin typeface="Century Gothic" panose="020B0502020202020204" pitchFamily="34" charset="0"/>
              </a:rPr>
              <a:t>And to combat all forces which tend to undermine these institutions </a:t>
            </a:r>
          </a:p>
        </p:txBody>
      </p:sp>
      <p:sp>
        <p:nvSpPr>
          <p:cNvPr id="13" name="TextBox 12"/>
          <p:cNvSpPr txBox="1"/>
          <p:nvPr/>
        </p:nvSpPr>
        <p:spPr>
          <a:xfrm>
            <a:off x="3355410" y="2403841"/>
            <a:ext cx="5481177" cy="707886"/>
          </a:xfrm>
          <a:prstGeom prst="rect">
            <a:avLst/>
          </a:prstGeom>
          <a:noFill/>
        </p:spPr>
        <p:txBody>
          <a:bodyPr wrap="square" rtlCol="0">
            <a:spAutoFit/>
          </a:bodyPr>
          <a:lstStyle/>
          <a:p>
            <a:pPr algn="ctr"/>
            <a:r>
              <a:rPr lang="en-US" sz="4000" dirty="0">
                <a:latin typeface="Century Gothic"/>
                <a:cs typeface="Century Gothic"/>
              </a:rPr>
              <a:t>KEY CLUB PLEDGE</a:t>
            </a:r>
          </a:p>
        </p:txBody>
      </p:sp>
      <p:pic>
        <p:nvPicPr>
          <p:cNvPr id="3" name="Picture 2"/>
          <p:cNvPicPr>
            <a:picLocks noChangeAspect="1"/>
          </p:cNvPicPr>
          <p:nvPr/>
        </p:nvPicPr>
        <p:blipFill>
          <a:blip r:embed="rId4"/>
          <a:stretch>
            <a:fillRect/>
          </a:stretch>
        </p:blipFill>
        <p:spPr>
          <a:xfrm>
            <a:off x="6023039" y="522465"/>
            <a:ext cx="5627096" cy="566977"/>
          </a:xfrm>
          <a:prstGeom prst="rect">
            <a:avLst/>
          </a:prstGeom>
        </p:spPr>
      </p:pic>
      <p:sp>
        <p:nvSpPr>
          <p:cNvPr id="6" name="Rectangle 5"/>
          <p:cNvSpPr/>
          <p:nvPr/>
        </p:nvSpPr>
        <p:spPr>
          <a:xfrm>
            <a:off x="549518" y="1559494"/>
            <a:ext cx="1584082" cy="523220"/>
          </a:xfrm>
          <a:prstGeom prst="rect">
            <a:avLst/>
          </a:prstGeom>
        </p:spPr>
        <p:txBody>
          <a:bodyPr wrap="square">
            <a:spAutoFit/>
          </a:bodyPr>
          <a:lstStyle/>
          <a:p>
            <a:r>
              <a:rPr lang="en-US" sz="2800" dirty="0">
                <a:solidFill>
                  <a:schemeClr val="bg1"/>
                </a:solidFill>
                <a:latin typeface="Century Gothic" panose="020B0502020202020204" pitchFamily="34" charset="0"/>
              </a:rPr>
              <a:t>Pledges</a:t>
            </a:r>
          </a:p>
        </p:txBody>
      </p:sp>
    </p:spTree>
    <p:extLst>
      <p:ext uri="{BB962C8B-B14F-4D97-AF65-F5344CB8AC3E}">
        <p14:creationId xmlns:p14="http://schemas.microsoft.com/office/powerpoint/2010/main" val="6178022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537965" y="2824042"/>
            <a:ext cx="11116070" cy="2862322"/>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Cherry Blossom Listing Grand Opening</a:t>
            </a:r>
          </a:p>
          <a:p>
            <a:pPr marL="571500" indent="-571500" algn="ctr">
              <a:buFont typeface="Arial" panose="020B0604020202020204" pitchFamily="34" charset="0"/>
              <a:buChar char="•"/>
            </a:pPr>
            <a:r>
              <a:rPr lang="en-US" sz="3600" dirty="0">
                <a:latin typeface="Century Gothic" panose="020B0502020202020204" pitchFamily="34" charset="0"/>
              </a:rPr>
              <a:t>September 22 &amp; 23</a:t>
            </a:r>
          </a:p>
          <a:p>
            <a:pPr marL="571500" indent="-571500" algn="ctr">
              <a:buFont typeface="Arial" panose="020B0604020202020204" pitchFamily="34" charset="0"/>
              <a:buChar char="•"/>
            </a:pPr>
            <a:r>
              <a:rPr lang="en-US" sz="3600" dirty="0">
                <a:latin typeface="Century Gothic" panose="020B0502020202020204" pitchFamily="34" charset="0"/>
              </a:rPr>
              <a:t>1880 Live Oak Blvd</a:t>
            </a:r>
          </a:p>
          <a:p>
            <a:pPr marL="571500" indent="-571500" algn="ctr">
              <a:buFont typeface="Arial" panose="020B0604020202020204" pitchFamily="34" charset="0"/>
              <a:buChar char="•"/>
            </a:pPr>
            <a:r>
              <a:rPr lang="en-US" sz="3600" dirty="0">
                <a:latin typeface="Century Gothic" panose="020B0502020202020204" pitchFamily="34" charset="0"/>
              </a:rPr>
              <a:t>Friday: 3:30 pm – 5:30 pm</a:t>
            </a:r>
          </a:p>
          <a:p>
            <a:pPr marL="571500" indent="-571500" algn="ctr">
              <a:buFont typeface="Arial" panose="020B0604020202020204" pitchFamily="34" charset="0"/>
              <a:buChar char="•"/>
            </a:pPr>
            <a:r>
              <a:rPr lang="en-US" sz="3600" dirty="0">
                <a:latin typeface="Century Gothic" panose="020B0502020202020204" pitchFamily="34" charset="0"/>
              </a:rPr>
              <a:t>Saturday: 10 am – 3 pm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25016"/>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5631"/>
            <a:ext cx="12188952" cy="457200"/>
          </a:xfrm>
          <a:prstGeom prst="rect">
            <a:avLst/>
          </a:prstGeom>
        </p:spPr>
      </p:pic>
      <p:sp>
        <p:nvSpPr>
          <p:cNvPr id="12" name="TextBox 11"/>
          <p:cNvSpPr txBox="1"/>
          <p:nvPr/>
        </p:nvSpPr>
        <p:spPr>
          <a:xfrm>
            <a:off x="470165" y="1559494"/>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Upcoming Events</a:t>
            </a:r>
          </a:p>
        </p:txBody>
      </p:sp>
      <p:pic>
        <p:nvPicPr>
          <p:cNvPr id="2" name="Picture 1"/>
          <p:cNvPicPr>
            <a:picLocks noChangeAspect="1"/>
          </p:cNvPicPr>
          <p:nvPr/>
        </p:nvPicPr>
        <p:blipFill>
          <a:blip r:embed="rId4"/>
          <a:stretch>
            <a:fillRect/>
          </a:stretch>
        </p:blipFill>
        <p:spPr>
          <a:xfrm>
            <a:off x="5959139" y="547387"/>
            <a:ext cx="5627096" cy="566977"/>
          </a:xfrm>
          <a:prstGeom prst="rect">
            <a:avLst/>
          </a:prstGeom>
        </p:spPr>
      </p:pic>
    </p:spTree>
    <p:extLst>
      <p:ext uri="{BB962C8B-B14F-4D97-AF65-F5344CB8AC3E}">
        <p14:creationId xmlns:p14="http://schemas.microsoft.com/office/powerpoint/2010/main" val="4013715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33363" y="2513156"/>
            <a:ext cx="11725274" cy="3231654"/>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Division Leadership Team (DLT) Applications</a:t>
            </a:r>
          </a:p>
          <a:p>
            <a:pPr algn="ctr"/>
            <a:endParaRPr lang="en-US" sz="2400" b="1" dirty="0">
              <a:latin typeface="Century Gothic" panose="020B0502020202020204" pitchFamily="34" charset="0"/>
            </a:endParaRPr>
          </a:p>
          <a:p>
            <a:pPr algn="ctr"/>
            <a:r>
              <a:rPr lang="en-US" sz="2800" dirty="0">
                <a:latin typeface="Century Gothic" panose="020B0502020202020204" pitchFamily="34" charset="0"/>
              </a:rPr>
              <a:t>Want to be a part of the 2017-2018 DLT and help plan out division events and projects while learning to become a better servant leader?</a:t>
            </a:r>
          </a:p>
          <a:p>
            <a:pPr algn="ctr"/>
            <a:r>
              <a:rPr lang="en-US" sz="2800" dirty="0">
                <a:latin typeface="Century Gothic" panose="020B0502020202020204" pitchFamily="34" charset="0"/>
              </a:rPr>
              <a:t>Please talk to LTG Lily, an officer, or an advisor for info on how to sign up!</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Division Updates</a:t>
            </a:r>
          </a:p>
        </p:txBody>
      </p:sp>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25229171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33363" y="2929860"/>
            <a:ext cx="11725274" cy="2369880"/>
          </a:xfrm>
          <a:prstGeom prst="rect">
            <a:avLst/>
          </a:prstGeom>
          <a:noFill/>
          <a:ln w="76200">
            <a:solidFill>
              <a:srgbClr val="0098C3">
                <a:alpha val="50000"/>
              </a:srgbClr>
            </a:solidFill>
            <a:prstDash val="sysDot"/>
          </a:ln>
        </p:spPr>
        <p:txBody>
          <a:bodyPr wrap="square" rtlCol="0">
            <a:spAutoFit/>
          </a:bodyPr>
          <a:lstStyle/>
          <a:p>
            <a:pPr algn="ctr"/>
            <a:r>
              <a:rPr lang="en-US" sz="4000" b="1" dirty="0">
                <a:latin typeface="Century Gothic" panose="020B0502020202020204" pitchFamily="34" charset="0"/>
              </a:rPr>
              <a:t>Division Leadership Team (DLT) Applications</a:t>
            </a:r>
          </a:p>
          <a:p>
            <a:pPr algn="ctr"/>
            <a:endParaRPr lang="en-US" sz="2400" b="1" dirty="0">
              <a:latin typeface="Century Gothic" panose="020B0502020202020204" pitchFamily="34" charset="0"/>
            </a:endParaRPr>
          </a:p>
          <a:p>
            <a:pPr algn="ctr"/>
            <a:r>
              <a:rPr lang="en-US" sz="2800" b="1" dirty="0">
                <a:latin typeface="Century Gothic" panose="020B0502020202020204" pitchFamily="34" charset="0"/>
              </a:rPr>
              <a:t>Open Positions: </a:t>
            </a:r>
            <a:r>
              <a:rPr lang="en-US" sz="2800" dirty="0">
                <a:latin typeface="Century Gothic" panose="020B0502020202020204" pitchFamily="34" charset="0"/>
              </a:rPr>
              <a:t>Division Assistant (1), News Editor, Member Recognition Coordinator, Member Relations Coordinator, PTP Coordinator</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79821"/>
            <a:ext cx="12188952" cy="457200"/>
          </a:xfrm>
          <a:prstGeom prst="rect">
            <a:avLst/>
          </a:prstGeom>
        </p:spPr>
      </p:pic>
      <p:sp>
        <p:nvSpPr>
          <p:cNvPr id="10" name="TextBox 9"/>
          <p:cNvSpPr txBox="1"/>
          <p:nvPr/>
        </p:nvSpPr>
        <p:spPr>
          <a:xfrm>
            <a:off x="383319" y="1579821"/>
            <a:ext cx="6731856"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Division Updates</a:t>
            </a:r>
          </a:p>
        </p:txBody>
      </p:sp>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328451905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3840" y="77762"/>
            <a:ext cx="1426252" cy="1380428"/>
          </a:xfrm>
          <a:prstGeom prst="rect">
            <a:avLst/>
          </a:prstGeom>
        </p:spPr>
      </p:pic>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592504"/>
            <a:ext cx="12188952" cy="457200"/>
          </a:xfrm>
          <a:prstGeom prst="rect">
            <a:avLst/>
          </a:prstGeom>
        </p:spPr>
      </p:pic>
      <p:sp>
        <p:nvSpPr>
          <p:cNvPr id="14" name="TextBox 13"/>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Treasurer’s Report</a:t>
            </a:r>
          </a:p>
        </p:txBody>
      </p:sp>
      <p:sp>
        <p:nvSpPr>
          <p:cNvPr id="10" name="Rectangle 9"/>
          <p:cNvSpPr/>
          <p:nvPr/>
        </p:nvSpPr>
        <p:spPr>
          <a:xfrm>
            <a:off x="881684" y="2275209"/>
            <a:ext cx="10350500" cy="1569660"/>
          </a:xfrm>
          <a:prstGeom prst="rect">
            <a:avLst/>
          </a:prstGeom>
        </p:spPr>
        <p:txBody>
          <a:bodyPr wrap="square">
            <a:spAutoFit/>
          </a:bodyPr>
          <a:lstStyle/>
          <a:p>
            <a:pPr marL="342900" indent="-342900">
              <a:buFont typeface="Arial" charset="0"/>
              <a:buChar char="•"/>
            </a:pPr>
            <a:r>
              <a:rPr lang="en-US" sz="3200" dirty="0">
                <a:latin typeface="Century Gothic"/>
                <a:cs typeface="Century Gothic"/>
              </a:rPr>
              <a:t>Club dues</a:t>
            </a:r>
          </a:p>
          <a:p>
            <a:pPr marL="800100" lvl="1" indent="-342900">
              <a:buFont typeface="Arial" charset="0"/>
              <a:buChar char="•"/>
            </a:pPr>
            <a:r>
              <a:rPr lang="en-US" sz="3200" dirty="0">
                <a:latin typeface="Century Gothic"/>
                <a:cs typeface="Century Gothic"/>
              </a:rPr>
              <a:t>$11.50</a:t>
            </a:r>
          </a:p>
          <a:p>
            <a:pPr marL="800100" lvl="1" indent="-342900">
              <a:buFont typeface="Arial" charset="0"/>
              <a:buChar char="•"/>
            </a:pPr>
            <a:r>
              <a:rPr lang="en-US" sz="3200" dirty="0">
                <a:latin typeface="Century Gothic"/>
                <a:cs typeface="Century Gothic"/>
              </a:rPr>
              <a:t>$3.50 donation to club</a:t>
            </a:r>
          </a:p>
        </p:txBody>
      </p:sp>
      <p:pic>
        <p:nvPicPr>
          <p:cNvPr id="2" name="Picture 1"/>
          <p:cNvPicPr>
            <a:picLocks noChangeAspect="1"/>
          </p:cNvPicPr>
          <p:nvPr/>
        </p:nvPicPr>
        <p:blipFill>
          <a:blip r:embed="rId4"/>
          <a:stretch>
            <a:fillRect/>
          </a:stretch>
        </p:blipFill>
        <p:spPr>
          <a:xfrm>
            <a:off x="6094476" y="484487"/>
            <a:ext cx="5627096" cy="566977"/>
          </a:xfrm>
          <a:prstGeom prst="rect">
            <a:avLst/>
          </a:prstGeom>
        </p:spPr>
      </p:pic>
      <p:pic>
        <p:nvPicPr>
          <p:cNvPr id="6152" name="Picture 8" descr="http://www.cnhkeyclub.org/downloads/Resources/Graphics/Bees/1617/GD_BeeSubmissions_10/GD_ITrinh_10_1617.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61856" y="1458190"/>
            <a:ext cx="5627096" cy="44365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4999933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58419" y="2147760"/>
            <a:ext cx="11675161" cy="4154984"/>
          </a:xfrm>
          <a:prstGeom prst="rect">
            <a:avLst/>
          </a:prstGeom>
          <a:noFill/>
          <a:ln w="76200">
            <a:solidFill>
              <a:srgbClr val="0098C3">
                <a:alpha val="50000"/>
              </a:srgbClr>
            </a:solidFill>
            <a:prstDash val="sysDot"/>
          </a:ln>
        </p:spPr>
        <p:txBody>
          <a:bodyPr wrap="square" rtlCol="0">
            <a:spAutoFit/>
          </a:bodyPr>
          <a:lstStyle/>
          <a:p>
            <a:pPr marL="342900" indent="-342900" algn="ctr">
              <a:buFont typeface="Arial" panose="020B0604020202020204" pitchFamily="34" charset="0"/>
              <a:buChar char="•"/>
            </a:pPr>
            <a:r>
              <a:rPr lang="en-US" sz="2200" b="1" dirty="0">
                <a:latin typeface="Century Gothic" panose="020B0502020202020204" pitchFamily="34" charset="0"/>
              </a:rPr>
              <a:t>Please make sure you sign in with the event chair when you get to a service event or else you hours WILL NOT be counted!</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Please make sure that if you sign up for an event, you come because when you sign up you are making a commitment and your other members will be counting on you!</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signed up for an event, but cannot make it to the event, make sure you let an officer, advisor, or the event chair know!</a:t>
            </a:r>
          </a:p>
          <a:p>
            <a:pPr marL="342900" indent="-342900" algn="ctr">
              <a:buFont typeface="Arial" panose="020B0604020202020204" pitchFamily="34" charset="0"/>
              <a:buChar char="•"/>
            </a:pPr>
            <a:endParaRPr lang="en-US" sz="2200" b="1" dirty="0">
              <a:latin typeface="Century Gothic" panose="020B0502020202020204" pitchFamily="34" charset="0"/>
            </a:endParaRPr>
          </a:p>
          <a:p>
            <a:pPr marL="342900" indent="-342900" algn="ctr">
              <a:buFont typeface="Arial" panose="020B0604020202020204" pitchFamily="34" charset="0"/>
              <a:buChar char="•"/>
            </a:pPr>
            <a:r>
              <a:rPr lang="en-US" sz="2200" b="1" dirty="0">
                <a:latin typeface="Century Gothic" panose="020B0502020202020204" pitchFamily="34" charset="0"/>
              </a:rPr>
              <a:t>If you did not sign up for an event, but are planning on attending, please contact an officer, advisor, or the event chair, letting us know you will be attending</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Friendly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6630571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285010"/>
            <a:ext cx="11477702" cy="3785652"/>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OFFICER CONTACT INFORMATION</a:t>
            </a:r>
          </a:p>
          <a:p>
            <a:pPr algn="ct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Lieutenant Governor – </a:t>
            </a:r>
            <a:r>
              <a:rPr lang="en-US" sz="2000" dirty="0">
                <a:latin typeface="Century Gothic" panose="020B0502020202020204" pitchFamily="34" charset="0"/>
              </a:rPr>
              <a:t>d14.cnhkc.ltg@gmail.com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PRESIDENT –  </a:t>
            </a:r>
            <a:r>
              <a:rPr lang="en-US" sz="2000" dirty="0">
                <a:latin typeface="Century Gothic" panose="020B0502020202020204" pitchFamily="34" charset="0"/>
              </a:rPr>
              <a:t>yc.kc.president@gmail.com</a:t>
            </a:r>
            <a:endParaRPr lang="en-US" sz="2000" b="1" dirty="0">
              <a:latin typeface="Century Gothic" panose="020B0502020202020204" pitchFamily="34" charset="0"/>
            </a:endParaRPr>
          </a:p>
          <a:p>
            <a:pPr marL="342900" indent="-342900" algn="ctr">
              <a:buFont typeface="Arial" panose="020B0604020202020204" pitchFamily="34" charset="0"/>
              <a:buChar char="•"/>
            </a:pPr>
            <a:r>
              <a:rPr lang="en-US" sz="2000" b="1" dirty="0">
                <a:latin typeface="Century Gothic" panose="020B0502020202020204" pitchFamily="34" charset="0"/>
              </a:rPr>
              <a:t>VICE PRESIDENT –  </a:t>
            </a:r>
            <a:r>
              <a:rPr lang="en-US" sz="2000" dirty="0">
                <a:latin typeface="Century Gothic" panose="020B0502020202020204" pitchFamily="34" charset="0"/>
              </a:rPr>
              <a:t>yc.kc.vicepres@gmail.com</a:t>
            </a:r>
          </a:p>
          <a:p>
            <a:pPr marL="342900" indent="-342900" algn="ctr">
              <a:buFont typeface="Arial" panose="020B0604020202020204" pitchFamily="34" charset="0"/>
              <a:buChar char="•"/>
            </a:pPr>
            <a:r>
              <a:rPr lang="en-US" sz="2000" b="1" dirty="0">
                <a:latin typeface="Century Gothic" panose="020B0502020202020204" pitchFamily="34" charset="0"/>
              </a:rPr>
              <a:t>SECRETARY –  </a:t>
            </a:r>
            <a:r>
              <a:rPr lang="en-US" sz="2000" dirty="0">
                <a:latin typeface="Century Gothic" panose="020B0502020202020204" pitchFamily="34" charset="0"/>
              </a:rPr>
              <a:t>yc.kc.secretary@gmail.com</a:t>
            </a:r>
          </a:p>
          <a:p>
            <a:pPr marL="342900" indent="-342900" algn="ctr">
              <a:buFont typeface="Arial" panose="020B0604020202020204" pitchFamily="34" charset="0"/>
              <a:buChar char="•"/>
            </a:pPr>
            <a:r>
              <a:rPr lang="en-US" sz="2000" b="1" dirty="0">
                <a:latin typeface="Century Gothic" panose="020B0502020202020204" pitchFamily="34" charset="0"/>
              </a:rPr>
              <a:t>TREASURER –  </a:t>
            </a:r>
            <a:r>
              <a:rPr lang="en-US" sz="2000" dirty="0">
                <a:latin typeface="Century Gothic" panose="020B0502020202020204" pitchFamily="34" charset="0"/>
              </a:rPr>
              <a:t>yc.kc.treasurer@gmail.com</a:t>
            </a:r>
          </a:p>
          <a:p>
            <a:pPr marL="342900" indent="-342900" algn="ctr">
              <a:buFont typeface="Arial" panose="020B0604020202020204" pitchFamily="34" charset="0"/>
              <a:buChar char="•"/>
            </a:pPr>
            <a:r>
              <a:rPr lang="en-US" sz="2000" b="1" dirty="0">
                <a:latin typeface="Century Gothic" panose="020B0502020202020204" pitchFamily="34" charset="0"/>
              </a:rPr>
              <a:t>EDITOR –  </a:t>
            </a:r>
            <a:r>
              <a:rPr lang="en-US" sz="2000" dirty="0">
                <a:latin typeface="Century Gothic" panose="020B0502020202020204" pitchFamily="34" charset="0"/>
              </a:rPr>
              <a:t>yc.kc.editor@gmail.com</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IF YOU HAVE ANY PICTURES FROM SERVICE EVENTS, WE WANT THEM!!! PLEASE SEND THEM TO THE CLUB EDITOR, OR OTHER OFFICERS SO WE CAN PUT THEM IN NEWSLETTERS, THE CLUB WEBSITE, ETC.!!!</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Contact Us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15778725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87424" y="2421242"/>
            <a:ext cx="11477702" cy="3416320"/>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IF YOU CHAIR AN EVENT:</a:t>
            </a:r>
          </a:p>
          <a:p>
            <a:pPr marL="571500" indent="-571500" algn="ctr">
              <a:buFont typeface="Arial" panose="020B0604020202020204" pitchFamily="34" charset="0"/>
              <a:buChar char="•"/>
            </a:pPr>
            <a:endParaRPr lang="en-US" sz="3600" b="1"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Please make sure you send the </a:t>
            </a:r>
            <a:r>
              <a:rPr lang="en-US" sz="3600" b="1" dirty="0">
                <a:latin typeface="Century Gothic" panose="020B0502020202020204" pitchFamily="34" charset="0"/>
              </a:rPr>
              <a:t>ACCURATE</a:t>
            </a:r>
            <a:r>
              <a:rPr lang="en-US" sz="3600" dirty="0">
                <a:latin typeface="Century Gothic" panose="020B0502020202020204" pitchFamily="34" charset="0"/>
              </a:rPr>
              <a:t> hours report to the club secretary, </a:t>
            </a:r>
            <a:r>
              <a:rPr lang="en-US" sz="3600" b="1" dirty="0">
                <a:latin typeface="Century Gothic" panose="020B0502020202020204" pitchFamily="34" charset="0"/>
              </a:rPr>
              <a:t>MAISIE</a:t>
            </a:r>
            <a:r>
              <a:rPr lang="en-US" sz="3600" dirty="0">
                <a:latin typeface="Century Gothic" panose="020B0502020202020204" pitchFamily="34" charset="0"/>
              </a:rPr>
              <a:t>, by </a:t>
            </a:r>
            <a:r>
              <a:rPr lang="en-US" sz="3600" b="1" dirty="0">
                <a:latin typeface="Century Gothic" panose="020B0502020202020204" pitchFamily="34" charset="0"/>
              </a:rPr>
              <a:t>EMAIL</a:t>
            </a:r>
          </a:p>
          <a:p>
            <a:pPr marL="571500" indent="-571500" algn="ctr">
              <a:buFont typeface="Arial" panose="020B0604020202020204" pitchFamily="34" charset="0"/>
              <a:buChar char="•"/>
            </a:pPr>
            <a:endParaRPr lang="en-US" sz="3600"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yc.kc.secretary@gmail.com</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3958"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sp>
        <p:nvSpPr>
          <p:cNvPr id="10" name="TextBox 9"/>
          <p:cNvSpPr txBox="1"/>
          <p:nvPr/>
        </p:nvSpPr>
        <p:spPr>
          <a:xfrm>
            <a:off x="455878" y="1535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Chair Reminders</a:t>
            </a:r>
          </a:p>
        </p:txBody>
      </p:sp>
      <p:pic>
        <p:nvPicPr>
          <p:cNvPr id="2" name="Picture 1"/>
          <p:cNvPicPr>
            <a:picLocks noChangeAspect="1"/>
          </p:cNvPicPr>
          <p:nvPr/>
        </p:nvPicPr>
        <p:blipFill>
          <a:blip r:embed="rId4"/>
          <a:stretch>
            <a:fillRect/>
          </a:stretch>
        </p:blipFill>
        <p:spPr>
          <a:xfrm>
            <a:off x="6026275" y="512764"/>
            <a:ext cx="5627096" cy="566977"/>
          </a:xfrm>
          <a:prstGeom prst="rect">
            <a:avLst/>
          </a:prstGeom>
        </p:spPr>
      </p:pic>
    </p:spTree>
    <p:extLst>
      <p:ext uri="{BB962C8B-B14F-4D97-AF65-F5344CB8AC3E}">
        <p14:creationId xmlns:p14="http://schemas.microsoft.com/office/powerpoint/2010/main" val="33343969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3" name="Picture 2"/>
          <p:cNvPicPr>
            <a:picLocks noChangeAspect="1"/>
          </p:cNvPicPr>
          <p:nvPr/>
        </p:nvPicPr>
        <p:blipFill>
          <a:blip r:embed="rId2"/>
          <a:stretch>
            <a:fillRect/>
          </a:stretch>
        </p:blipFill>
        <p:spPr>
          <a:xfrm>
            <a:off x="178248" y="2253509"/>
            <a:ext cx="1921074" cy="1921074"/>
          </a:xfrm>
          <a:prstGeom prst="rect">
            <a:avLst/>
          </a:prstGeom>
        </p:spPr>
      </p:pic>
      <p:pic>
        <p:nvPicPr>
          <p:cNvPr id="8" name="Picture 7"/>
          <p:cNvPicPr>
            <a:picLocks noChangeAspect="1"/>
          </p:cNvPicPr>
          <p:nvPr/>
        </p:nvPicPr>
        <p:blipFill>
          <a:blip r:embed="rId3"/>
          <a:stretch>
            <a:fillRect/>
          </a:stretch>
        </p:blipFill>
        <p:spPr>
          <a:xfrm>
            <a:off x="164512" y="4417761"/>
            <a:ext cx="2259987" cy="1837356"/>
          </a:xfrm>
          <a:prstGeom prst="rect">
            <a:avLst/>
          </a:prstGeom>
        </p:spPr>
      </p:pic>
      <p:pic>
        <p:nvPicPr>
          <p:cNvPr id="9" name="Picture 8"/>
          <p:cNvPicPr>
            <a:picLocks noChangeAspect="1"/>
          </p:cNvPicPr>
          <p:nvPr/>
        </p:nvPicPr>
        <p:blipFill>
          <a:blip r:embed="rId4"/>
          <a:stretch>
            <a:fillRect/>
          </a:stretch>
        </p:blipFill>
        <p:spPr>
          <a:xfrm>
            <a:off x="5580048" y="1767179"/>
            <a:ext cx="2515482" cy="2515482"/>
          </a:xfrm>
          <a:prstGeom prst="rect">
            <a:avLst/>
          </a:prstGeom>
        </p:spPr>
      </p:pic>
      <p:pic>
        <p:nvPicPr>
          <p:cNvPr id="10" name="Picture 9"/>
          <p:cNvPicPr>
            <a:picLocks noChangeAspect="1"/>
          </p:cNvPicPr>
          <p:nvPr/>
        </p:nvPicPr>
        <p:blipFill>
          <a:blip r:embed="rId5"/>
          <a:stretch>
            <a:fillRect/>
          </a:stretch>
        </p:blipFill>
        <p:spPr>
          <a:xfrm>
            <a:off x="5796224" y="4188092"/>
            <a:ext cx="2096673" cy="1945436"/>
          </a:xfrm>
          <a:prstGeom prst="rect">
            <a:avLst/>
          </a:prstGeom>
        </p:spPr>
      </p:pic>
      <p:sp>
        <p:nvSpPr>
          <p:cNvPr id="12" name="TextBox 11"/>
          <p:cNvSpPr txBox="1"/>
          <p:nvPr/>
        </p:nvSpPr>
        <p:spPr>
          <a:xfrm>
            <a:off x="2146912" y="2849635"/>
            <a:ext cx="3392603" cy="2862322"/>
          </a:xfrm>
          <a:prstGeom prst="rect">
            <a:avLst/>
          </a:prstGeom>
          <a:noFill/>
        </p:spPr>
        <p:txBody>
          <a:bodyPr wrap="square" rtlCol="0">
            <a:spAutoFit/>
          </a:bodyPr>
          <a:lstStyle/>
          <a:p>
            <a:pPr algn="ctr"/>
            <a:r>
              <a:rPr lang="en-US" sz="3600" dirty="0">
                <a:latin typeface="Century Gothic" panose="020B0502020202020204" pitchFamily="34" charset="0"/>
              </a:rPr>
              <a:t>@</a:t>
            </a:r>
            <a:r>
              <a:rPr lang="en-US" sz="3600" dirty="0" err="1">
                <a:latin typeface="Century Gothic" panose="020B0502020202020204" pitchFamily="34" charset="0"/>
              </a:rPr>
              <a:t>ychskeyclub</a:t>
            </a: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endParaRPr lang="en-US" sz="3600" dirty="0">
              <a:latin typeface="Century Gothic" panose="020B0502020202020204" pitchFamily="34" charset="0"/>
            </a:endParaRPr>
          </a:p>
          <a:p>
            <a:pPr algn="ctr"/>
            <a:r>
              <a:rPr lang="en-US" sz="3600" dirty="0">
                <a:latin typeface="Century Gothic" panose="020B0502020202020204" pitchFamily="34" charset="0"/>
              </a:rPr>
              <a:t>@</a:t>
            </a:r>
            <a:r>
              <a:rPr lang="en-US" sz="3600" dirty="0" err="1">
                <a:latin typeface="Century Gothic" panose="020B0502020202020204" pitchFamily="34" charset="0"/>
              </a:rPr>
              <a:t>ychskc</a:t>
            </a:r>
            <a:endParaRPr lang="en-US" sz="3600" dirty="0">
              <a:latin typeface="Century Gothic" panose="020B0502020202020204" pitchFamily="34" charset="0"/>
            </a:endParaRPr>
          </a:p>
        </p:txBody>
      </p:sp>
      <p:sp>
        <p:nvSpPr>
          <p:cNvPr id="14" name="TextBox 13"/>
          <p:cNvSpPr txBox="1"/>
          <p:nvPr/>
        </p:nvSpPr>
        <p:spPr>
          <a:xfrm>
            <a:off x="7876920" y="2853425"/>
            <a:ext cx="4012771" cy="3970318"/>
          </a:xfrm>
          <a:prstGeom prst="rect">
            <a:avLst/>
          </a:prstGeom>
          <a:noFill/>
        </p:spPr>
        <p:txBody>
          <a:bodyPr wrap="square" rtlCol="0">
            <a:spAutoFit/>
          </a:bodyPr>
          <a:lstStyle/>
          <a:p>
            <a:pPr algn="ctr"/>
            <a:r>
              <a:rPr lang="en-US" sz="3600" dirty="0">
                <a:latin typeface="Century Gothic" panose="020B0502020202020204" pitchFamily="34" charset="0"/>
              </a:rPr>
              <a:t>http://</a:t>
            </a:r>
            <a:r>
              <a:rPr lang="en-US" sz="3600" dirty="0" err="1">
                <a:latin typeface="Century Gothic" panose="020B0502020202020204" pitchFamily="34" charset="0"/>
              </a:rPr>
              <a:t>goo.gl</a:t>
            </a:r>
            <a:r>
              <a:rPr lang="en-US" sz="3600" dirty="0">
                <a:latin typeface="Century Gothic" panose="020B0502020202020204" pitchFamily="34" charset="0"/>
              </a:rPr>
              <a:t>/XOOn4e</a:t>
            </a:r>
          </a:p>
          <a:p>
            <a:pPr algn="ctr"/>
            <a:endParaRPr lang="en-US" sz="3600" dirty="0">
              <a:latin typeface="Century Gothic" panose="020B0502020202020204" pitchFamily="34" charset="0"/>
            </a:endParaRPr>
          </a:p>
          <a:p>
            <a:pPr lvl="1"/>
            <a:r>
              <a:rPr lang="en-US" sz="3600" dirty="0">
                <a:latin typeface="Century Gothic" panose="020B0502020202020204" pitchFamily="34" charset="0"/>
              </a:rPr>
              <a:t>Enter #: 81010</a:t>
            </a:r>
          </a:p>
          <a:p>
            <a:pPr lvl="1"/>
            <a:r>
              <a:rPr lang="en-US" sz="3600" dirty="0">
                <a:latin typeface="Century Gothic" panose="020B0502020202020204" pitchFamily="34" charset="0"/>
              </a:rPr>
              <a:t>Text: @</a:t>
            </a:r>
            <a:r>
              <a:rPr lang="en-US" sz="3600" dirty="0" err="1">
                <a:latin typeface="Century Gothic" panose="020B0502020202020204" pitchFamily="34" charset="0"/>
              </a:rPr>
              <a:t>yckc</a:t>
            </a:r>
            <a:endParaRPr lang="en-US" sz="3600" dirty="0">
              <a:latin typeface="Century Gothic" panose="020B0502020202020204" pitchFamily="34" charset="0"/>
            </a:endParaRPr>
          </a:p>
          <a:p>
            <a:pPr algn="ctr"/>
            <a:r>
              <a:rPr lang="en-US" sz="3600" dirty="0">
                <a:latin typeface="Century Gothic" panose="020B0502020202020204" pitchFamily="34" charset="0"/>
              </a:rPr>
              <a:t> </a:t>
            </a:r>
          </a:p>
          <a:p>
            <a:pPr algn="ctr"/>
            <a:endParaRPr lang="en-US" sz="3600" dirty="0">
              <a:latin typeface="Century Gothic" panose="020B0502020202020204" pitchFamily="34" charset="0"/>
            </a:endParaRPr>
          </a:p>
        </p:txBody>
      </p:sp>
      <p:pic>
        <p:nvPicPr>
          <p:cNvPr id="13" name="Picture 12" descr="CNHlogo.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473" y="89018"/>
            <a:ext cx="1426252" cy="1380428"/>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1592504"/>
            <a:ext cx="12191999" cy="457200"/>
          </a:xfrm>
          <a:prstGeom prst="rect">
            <a:avLst/>
          </a:prstGeom>
        </p:spPr>
      </p:pic>
      <p:sp>
        <p:nvSpPr>
          <p:cNvPr id="2" name="TextBox 1"/>
          <p:cNvSpPr txBox="1"/>
          <p:nvPr/>
        </p:nvSpPr>
        <p:spPr>
          <a:xfrm>
            <a:off x="615993" y="1556951"/>
            <a:ext cx="6723529" cy="523220"/>
          </a:xfrm>
          <a:prstGeom prst="rect">
            <a:avLst/>
          </a:prstGeom>
          <a:noFill/>
        </p:spPr>
        <p:txBody>
          <a:bodyPr wrap="square" rtlCol="0">
            <a:spAutoFit/>
          </a:bodyPr>
          <a:lstStyle/>
          <a:p>
            <a:r>
              <a:rPr lang="en-US" sz="2800" dirty="0">
                <a:solidFill>
                  <a:schemeClr val="bg1"/>
                </a:solidFill>
                <a:latin typeface="Century Gothic" panose="020B0502020202020204" pitchFamily="34" charset="0"/>
              </a:rPr>
              <a:t>Social Media</a:t>
            </a:r>
          </a:p>
        </p:txBody>
      </p:sp>
      <p:pic>
        <p:nvPicPr>
          <p:cNvPr id="6" name="Picture 5"/>
          <p:cNvPicPr>
            <a:picLocks noChangeAspect="1"/>
          </p:cNvPicPr>
          <p:nvPr/>
        </p:nvPicPr>
        <p:blipFill>
          <a:blip r:embed="rId8"/>
          <a:stretch>
            <a:fillRect/>
          </a:stretch>
        </p:blipFill>
        <p:spPr>
          <a:xfrm>
            <a:off x="6095999" y="495743"/>
            <a:ext cx="5627096" cy="566977"/>
          </a:xfrm>
          <a:prstGeom prst="rect">
            <a:avLst/>
          </a:prstGeom>
        </p:spPr>
      </p:pic>
    </p:spTree>
    <p:extLst>
      <p:ext uri="{BB962C8B-B14F-4D97-AF65-F5344CB8AC3E}">
        <p14:creationId xmlns:p14="http://schemas.microsoft.com/office/powerpoint/2010/main" val="2515649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13" name="Picture 12"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080" y="224186"/>
            <a:ext cx="1426252" cy="1380428"/>
          </a:xfrm>
          <a:prstGeom prst="rect">
            <a:avLst/>
          </a:prstGeom>
        </p:spPr>
      </p:pic>
      <p:sp>
        <p:nvSpPr>
          <p:cNvPr id="17" name="TextBox 16"/>
          <p:cNvSpPr txBox="1"/>
          <p:nvPr/>
        </p:nvSpPr>
        <p:spPr>
          <a:xfrm>
            <a:off x="494866" y="3128257"/>
            <a:ext cx="8414682" cy="1754326"/>
          </a:xfrm>
          <a:prstGeom prst="rect">
            <a:avLst/>
          </a:prstGeom>
          <a:noFill/>
        </p:spPr>
        <p:txBody>
          <a:bodyPr wrap="square" rtlCol="0">
            <a:spAutoFit/>
          </a:bodyPr>
          <a:lstStyle/>
          <a:p>
            <a:pPr algn="ctr"/>
            <a:r>
              <a:rPr lang="en-US" sz="6000" b="1" dirty="0">
                <a:latin typeface="Century Gothic" panose="020B0502020202020204" pitchFamily="34" charset="0"/>
              </a:rPr>
              <a:t>WEBSITE</a:t>
            </a:r>
          </a:p>
          <a:p>
            <a:pPr algn="ctr"/>
            <a:r>
              <a:rPr lang="en-US" sz="4800" dirty="0">
                <a:latin typeface="Century Gothic" panose="020B0502020202020204" pitchFamily="34" charset="0"/>
              </a:rPr>
              <a:t>ychskeyclub14.weebly.com</a:t>
            </a:r>
          </a:p>
        </p:txBody>
      </p:sp>
      <p:pic>
        <p:nvPicPr>
          <p:cNvPr id="2" name="Picture 1" descr="Screen Shot 2015-08-24 at 7.11.41 P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5977" y="2062460"/>
            <a:ext cx="2054881" cy="4296023"/>
          </a:xfrm>
          <a:prstGeom prst="rect">
            <a:avLst/>
          </a:prstGeom>
        </p:spPr>
      </p:pic>
      <p:pic>
        <p:nvPicPr>
          <p:cNvPr id="3" name="Picture 2"/>
          <p:cNvPicPr>
            <a:picLocks noChangeAspect="1"/>
          </p:cNvPicPr>
          <p:nvPr/>
        </p:nvPicPr>
        <p:blipFill>
          <a:blip r:embed="rId4"/>
          <a:stretch>
            <a:fillRect/>
          </a:stretch>
        </p:blipFill>
        <p:spPr>
          <a:xfrm>
            <a:off x="6096000" y="508991"/>
            <a:ext cx="5627096" cy="566977"/>
          </a:xfrm>
          <a:prstGeom prst="rect">
            <a:avLst/>
          </a:prstGeom>
        </p:spPr>
      </p:pic>
      <p:pic>
        <p:nvPicPr>
          <p:cNvPr id="7" name="Picture 6"/>
          <p:cNvPicPr>
            <a:picLocks noChangeAspect="1"/>
          </p:cNvPicPr>
          <p:nvPr/>
        </p:nvPicPr>
        <p:blipFill>
          <a:blip r:embed="rId5"/>
          <a:stretch>
            <a:fillRect/>
          </a:stretch>
        </p:blipFill>
        <p:spPr>
          <a:xfrm>
            <a:off x="0" y="1564800"/>
            <a:ext cx="12192000" cy="457200"/>
          </a:xfrm>
          <a:prstGeom prst="rect">
            <a:avLst/>
          </a:prstGeom>
        </p:spPr>
      </p:pic>
      <p:sp>
        <p:nvSpPr>
          <p:cNvPr id="8" name="Rectangle 7"/>
          <p:cNvSpPr/>
          <p:nvPr/>
        </p:nvSpPr>
        <p:spPr>
          <a:xfrm>
            <a:off x="607532" y="1524340"/>
            <a:ext cx="2673759" cy="523220"/>
          </a:xfrm>
          <a:prstGeom prst="rect">
            <a:avLst/>
          </a:prstGeom>
        </p:spPr>
        <p:txBody>
          <a:bodyPr wrap="square">
            <a:spAutoFit/>
          </a:bodyPr>
          <a:lstStyle/>
          <a:p>
            <a:r>
              <a:rPr lang="en-US" sz="2800" dirty="0">
                <a:solidFill>
                  <a:schemeClr val="bg1"/>
                </a:solidFill>
                <a:latin typeface="Century Gothic" panose="020B0502020202020204" pitchFamily="34" charset="0"/>
                <a:ea typeface="Verdana" panose="020B0604030504040204" pitchFamily="34" charset="0"/>
                <a:cs typeface="Verdana" panose="020B0604030504040204" pitchFamily="34" charset="0"/>
              </a:rPr>
              <a:t>Social Media</a:t>
            </a:r>
          </a:p>
        </p:txBody>
      </p:sp>
    </p:spTree>
    <p:extLst>
      <p:ext uri="{BB962C8B-B14F-4D97-AF65-F5344CB8AC3E}">
        <p14:creationId xmlns:p14="http://schemas.microsoft.com/office/powerpoint/2010/main" val="2690765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8" name="Picture 7" descr="CNHlogo.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613" y="106272"/>
            <a:ext cx="1426252" cy="1380428"/>
          </a:xfrm>
          <a:prstGeom prst="rect">
            <a:avLst/>
          </a:prstGeom>
        </p:spPr>
      </p:pic>
      <p:sp>
        <p:nvSpPr>
          <p:cNvPr id="9" name="TextBox 8"/>
          <p:cNvSpPr txBox="1"/>
          <p:nvPr/>
        </p:nvSpPr>
        <p:spPr>
          <a:xfrm rot="21324484">
            <a:off x="1915886" y="2548728"/>
            <a:ext cx="10276114" cy="1015663"/>
          </a:xfrm>
          <a:prstGeom prst="rect">
            <a:avLst/>
          </a:prstGeom>
          <a:noFill/>
        </p:spPr>
        <p:txBody>
          <a:bodyPr wrap="square" rtlCol="0">
            <a:spAutoFit/>
          </a:bodyPr>
          <a:lstStyle/>
          <a:p>
            <a:pPr algn="ctr"/>
            <a:r>
              <a:rPr lang="en-US" sz="6000" dirty="0">
                <a:latin typeface="Century Gothic" panose="020B0502020202020204" pitchFamily="34" charset="0"/>
              </a:rPr>
              <a:t>Questions?</a:t>
            </a:r>
          </a:p>
        </p:txBody>
      </p:sp>
      <p:sp>
        <p:nvSpPr>
          <p:cNvPr id="2" name="TextBox 1"/>
          <p:cNvSpPr txBox="1"/>
          <p:nvPr/>
        </p:nvSpPr>
        <p:spPr>
          <a:xfrm rot="20560482">
            <a:off x="138734" y="2902093"/>
            <a:ext cx="5528706" cy="830997"/>
          </a:xfrm>
          <a:prstGeom prst="rect">
            <a:avLst/>
          </a:prstGeom>
          <a:noFill/>
        </p:spPr>
        <p:txBody>
          <a:bodyPr wrap="square" rtlCol="0">
            <a:spAutoFit/>
          </a:bodyPr>
          <a:lstStyle/>
          <a:p>
            <a:r>
              <a:rPr lang="en-US" sz="4800" dirty="0">
                <a:latin typeface="Century Gothic"/>
                <a:cs typeface="Century Gothic"/>
              </a:rPr>
              <a:t>Compliments?</a:t>
            </a:r>
          </a:p>
        </p:txBody>
      </p:sp>
      <p:sp>
        <p:nvSpPr>
          <p:cNvPr id="3" name="TextBox 2"/>
          <p:cNvSpPr txBox="1"/>
          <p:nvPr/>
        </p:nvSpPr>
        <p:spPr>
          <a:xfrm rot="949827">
            <a:off x="8975245" y="4016190"/>
            <a:ext cx="3137725" cy="1015663"/>
          </a:xfrm>
          <a:prstGeom prst="rect">
            <a:avLst/>
          </a:prstGeom>
          <a:noFill/>
        </p:spPr>
        <p:txBody>
          <a:bodyPr wrap="square" rtlCol="0">
            <a:spAutoFit/>
          </a:bodyPr>
          <a:lstStyle/>
          <a:p>
            <a:r>
              <a:rPr lang="en-US" sz="6000" dirty="0">
                <a:latin typeface="Century Gothic"/>
                <a:cs typeface="Century Gothic"/>
              </a:rPr>
              <a:t>Jokes? </a:t>
            </a:r>
          </a:p>
        </p:txBody>
      </p:sp>
      <p:sp>
        <p:nvSpPr>
          <p:cNvPr id="6" name="TextBox 5"/>
          <p:cNvSpPr txBox="1"/>
          <p:nvPr/>
        </p:nvSpPr>
        <p:spPr>
          <a:xfrm rot="487793">
            <a:off x="5543536" y="4828917"/>
            <a:ext cx="3829594" cy="1107996"/>
          </a:xfrm>
          <a:prstGeom prst="rect">
            <a:avLst/>
          </a:prstGeom>
          <a:noFill/>
        </p:spPr>
        <p:txBody>
          <a:bodyPr wrap="none" rtlCol="0">
            <a:spAutoFit/>
          </a:bodyPr>
          <a:lstStyle/>
          <a:p>
            <a:pPr algn="ctr"/>
            <a:r>
              <a:rPr lang="en-US" sz="4800" dirty="0">
                <a:latin typeface="Century Gothic" panose="020B0502020202020204" pitchFamily="34" charset="0"/>
              </a:rPr>
              <a:t>Comments?</a:t>
            </a:r>
          </a:p>
          <a:p>
            <a:endParaRPr lang="en-US" dirty="0"/>
          </a:p>
        </p:txBody>
      </p:sp>
      <p:sp>
        <p:nvSpPr>
          <p:cNvPr id="12" name="Rectangle 11"/>
          <p:cNvSpPr/>
          <p:nvPr/>
        </p:nvSpPr>
        <p:spPr>
          <a:xfrm rot="21050230">
            <a:off x="1774752" y="4688959"/>
            <a:ext cx="2895745" cy="707886"/>
          </a:xfrm>
          <a:prstGeom prst="rect">
            <a:avLst/>
          </a:prstGeom>
        </p:spPr>
        <p:txBody>
          <a:bodyPr wrap="none">
            <a:spAutoFit/>
          </a:bodyPr>
          <a:lstStyle/>
          <a:p>
            <a:pPr algn="ctr"/>
            <a:r>
              <a:rPr lang="en-US" sz="4000" dirty="0">
                <a:latin typeface="Century Gothic" panose="020B0502020202020204" pitchFamily="34" charset="0"/>
              </a:rPr>
              <a:t>Concerns?</a:t>
            </a:r>
          </a:p>
        </p:txBody>
      </p:sp>
      <p:pic>
        <p:nvPicPr>
          <p:cNvPr id="10" name="Picture 9"/>
          <p:cNvPicPr>
            <a:picLocks noChangeAspect="1"/>
          </p:cNvPicPr>
          <p:nvPr/>
        </p:nvPicPr>
        <p:blipFill>
          <a:blip r:embed="rId4"/>
          <a:stretch>
            <a:fillRect/>
          </a:stretch>
        </p:blipFill>
        <p:spPr>
          <a:xfrm>
            <a:off x="6096000" y="512997"/>
            <a:ext cx="5627096" cy="566977"/>
          </a:xfrm>
          <a:prstGeom prst="rect">
            <a:avLst/>
          </a:prstGeom>
        </p:spPr>
      </p:pic>
    </p:spTree>
    <p:extLst>
      <p:ext uri="{BB962C8B-B14F-4D97-AF65-F5344CB8AC3E}">
        <p14:creationId xmlns:p14="http://schemas.microsoft.com/office/powerpoint/2010/main" val="12796425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12355" y="2445206"/>
            <a:ext cx="7802297" cy="3539430"/>
          </a:xfrm>
          <a:prstGeom prst="rect">
            <a:avLst/>
          </a:prstGeom>
          <a:noFill/>
          <a:ln w="76200">
            <a:solidFill>
              <a:srgbClr val="0098C3">
                <a:alpha val="50000"/>
              </a:srgbClr>
            </a:solidFill>
            <a:prstDash val="sysDot"/>
          </a:ln>
        </p:spPr>
        <p:txBody>
          <a:bodyPr wrap="square" rtlCol="0">
            <a:spAutoFit/>
          </a:bodyPr>
          <a:lstStyle/>
          <a:p>
            <a:pPr algn="ctr"/>
            <a:r>
              <a:rPr lang="en-US" sz="2800" b="1" dirty="0">
                <a:latin typeface="Century Gothic" panose="020B0502020202020204" pitchFamily="34" charset="0"/>
              </a:rPr>
              <a:t>MISSION: </a:t>
            </a:r>
            <a:r>
              <a:rPr lang="en-US" sz="2400" dirty="0">
                <a:latin typeface="Century Gothic" panose="020B0502020202020204" pitchFamily="34" charset="0"/>
              </a:rPr>
              <a:t>Key Club is an international,</a:t>
            </a:r>
          </a:p>
          <a:p>
            <a:pPr algn="ctr"/>
            <a:r>
              <a:rPr lang="en-US" sz="2400" dirty="0">
                <a:latin typeface="Century Gothic" panose="020B0502020202020204" pitchFamily="34" charset="0"/>
              </a:rPr>
              <a:t>student-led organization providing its</a:t>
            </a:r>
          </a:p>
          <a:p>
            <a:pPr algn="ctr"/>
            <a:r>
              <a:rPr lang="en-US" sz="2400" dirty="0">
                <a:latin typeface="Century Gothic" panose="020B0502020202020204" pitchFamily="34" charset="0"/>
              </a:rPr>
              <a:t>members with opportunities to perform</a:t>
            </a:r>
          </a:p>
          <a:p>
            <a:pPr algn="ctr"/>
            <a:r>
              <a:rPr lang="en-US" sz="2400" dirty="0">
                <a:latin typeface="Century Gothic" panose="020B0502020202020204" pitchFamily="34" charset="0"/>
              </a:rPr>
              <a:t>service, build character, and develop</a:t>
            </a:r>
          </a:p>
          <a:p>
            <a:pPr algn="ctr"/>
            <a:r>
              <a:rPr lang="en-US" sz="2400" dirty="0">
                <a:latin typeface="Century Gothic" panose="020B0502020202020204" pitchFamily="34" charset="0"/>
              </a:rPr>
              <a:t>leadership.</a:t>
            </a:r>
          </a:p>
          <a:p>
            <a:pPr algn="ctr"/>
            <a:endParaRPr lang="en-US" sz="2400" dirty="0">
              <a:latin typeface="Century Gothic" panose="020B0502020202020204" pitchFamily="34" charset="0"/>
            </a:endParaRPr>
          </a:p>
          <a:p>
            <a:pPr algn="ctr"/>
            <a:r>
              <a:rPr lang="en-US" sz="2800" b="1" dirty="0">
                <a:latin typeface="Century Gothic" panose="020B0502020202020204" pitchFamily="34" charset="0"/>
              </a:rPr>
              <a:t>VISION: </a:t>
            </a:r>
            <a:r>
              <a:rPr lang="en-US" sz="2400" dirty="0">
                <a:latin typeface="Century Gothic" panose="020B0502020202020204" pitchFamily="34" charset="0"/>
              </a:rPr>
              <a:t>We are caring and competent</a:t>
            </a:r>
          </a:p>
          <a:p>
            <a:pPr algn="ctr"/>
            <a:r>
              <a:rPr lang="en-US" sz="2400" dirty="0">
                <a:latin typeface="Century Gothic" panose="020B0502020202020204" pitchFamily="34" charset="0"/>
              </a:rPr>
              <a:t>servant-leaders transforming</a:t>
            </a:r>
          </a:p>
          <a:p>
            <a:pPr algn="ctr"/>
            <a:r>
              <a:rPr lang="en-US" sz="2400" dirty="0">
                <a:latin typeface="Century Gothic" panose="020B0502020202020204" pitchFamily="34" charset="0"/>
              </a:rPr>
              <a:t>communities world-wide.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 y="103801"/>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88030"/>
            <a:ext cx="12188952" cy="457200"/>
          </a:xfrm>
          <a:prstGeom prst="rect">
            <a:avLst/>
          </a:prstGeom>
        </p:spPr>
      </p:pic>
      <p:pic>
        <p:nvPicPr>
          <p:cNvPr id="2" name="Picture 1"/>
          <p:cNvPicPr>
            <a:picLocks noChangeAspect="1"/>
          </p:cNvPicPr>
          <p:nvPr/>
        </p:nvPicPr>
        <p:blipFill>
          <a:blip r:embed="rId4"/>
          <a:stretch>
            <a:fillRect/>
          </a:stretch>
        </p:blipFill>
        <p:spPr>
          <a:xfrm>
            <a:off x="6044702" y="512764"/>
            <a:ext cx="5627096" cy="566977"/>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24800" y="1885353"/>
            <a:ext cx="4114800" cy="4114800"/>
          </a:xfrm>
          <a:prstGeom prst="rect">
            <a:avLst/>
          </a:prstGeom>
        </p:spPr>
      </p:pic>
    </p:spTree>
    <p:extLst>
      <p:ext uri="{BB962C8B-B14F-4D97-AF65-F5344CB8AC3E}">
        <p14:creationId xmlns:p14="http://schemas.microsoft.com/office/powerpoint/2010/main" val="5529716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221680"/>
            <a:ext cx="6559285" cy="3785652"/>
          </a:xfrm>
          <a:prstGeom prst="rect">
            <a:avLst/>
          </a:prstGeom>
          <a:noFill/>
          <a:ln w="76200">
            <a:solidFill>
              <a:srgbClr val="0098C3">
                <a:alpha val="50000"/>
              </a:srgbClr>
            </a:solidFill>
            <a:prstDash val="sysDot"/>
          </a:ln>
        </p:spPr>
        <p:txBody>
          <a:bodyPr wrap="square" rtlCol="0">
            <a:spAutoFit/>
          </a:bodyPr>
          <a:lstStyle/>
          <a:p>
            <a:pPr algn="ctr"/>
            <a:r>
              <a:rPr lang="en-US" sz="2000" b="1" dirty="0">
                <a:latin typeface="Century Gothic" panose="020B0502020202020204" pitchFamily="34" charset="0"/>
              </a:rPr>
              <a:t>Motto: </a:t>
            </a:r>
            <a:r>
              <a:rPr lang="en-US" sz="2000" dirty="0">
                <a:latin typeface="Century Gothic" panose="020B0502020202020204" pitchFamily="34" charset="0"/>
              </a:rPr>
              <a:t>“CARING – Our way of life”</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Core Values</a:t>
            </a:r>
          </a:p>
          <a:p>
            <a:pPr algn="ctr"/>
            <a:r>
              <a:rPr lang="en-US" sz="2000" dirty="0">
                <a:latin typeface="Century Gothic" panose="020B0502020202020204" pitchFamily="34" charset="0"/>
              </a:rPr>
              <a:t>Caring</a:t>
            </a:r>
          </a:p>
          <a:p>
            <a:pPr algn="ctr"/>
            <a:r>
              <a:rPr lang="en-US" sz="2000" dirty="0">
                <a:latin typeface="Century Gothic" panose="020B0502020202020204" pitchFamily="34" charset="0"/>
              </a:rPr>
              <a:t>Character Building</a:t>
            </a:r>
          </a:p>
          <a:p>
            <a:pPr algn="ctr"/>
            <a:r>
              <a:rPr lang="en-US" sz="2000" dirty="0">
                <a:latin typeface="Century Gothic" panose="020B0502020202020204" pitchFamily="34" charset="0"/>
              </a:rPr>
              <a:t>Inclusiveness</a:t>
            </a:r>
          </a:p>
          <a:p>
            <a:pPr algn="ctr"/>
            <a:r>
              <a:rPr lang="en-US" sz="2000" dirty="0">
                <a:latin typeface="Century Gothic" panose="020B0502020202020204" pitchFamily="34" charset="0"/>
              </a:rPr>
              <a:t>Leadership</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Key Club Colors</a:t>
            </a:r>
          </a:p>
          <a:p>
            <a:pPr algn="ctr"/>
            <a:r>
              <a:rPr lang="en-US" sz="2000" dirty="0">
                <a:latin typeface="Century Gothic" panose="020B0502020202020204" pitchFamily="34" charset="0"/>
              </a:rPr>
              <a:t>Blue – Unwavering Character</a:t>
            </a:r>
          </a:p>
          <a:p>
            <a:pPr algn="ctr"/>
            <a:r>
              <a:rPr lang="en-US" sz="2000" dirty="0">
                <a:latin typeface="Century Gothic" panose="020B0502020202020204" pitchFamily="34" charset="0"/>
              </a:rPr>
              <a:t>White – Purity</a:t>
            </a:r>
          </a:p>
          <a:p>
            <a:pPr algn="ctr"/>
            <a:r>
              <a:rPr lang="en-US" sz="2000" dirty="0">
                <a:latin typeface="Century Gothic" panose="020B0502020202020204" pitchFamily="34" charset="0"/>
              </a:rPr>
              <a:t>Gold – Service</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3074" name="Picture 2" descr="http://www.cnhkeyclub.org/downloads/Resources/Graphics/Bees/1617/GD_BeeSubmission_2/GD_SChang_0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10730" y="2285011"/>
            <a:ext cx="5829300" cy="3429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39221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492031" y="2562468"/>
            <a:ext cx="11182350" cy="3170099"/>
          </a:xfrm>
          <a:prstGeom prst="rect">
            <a:avLst/>
          </a:prstGeom>
          <a:noFill/>
          <a:ln w="76200">
            <a:solidFill>
              <a:srgbClr val="0098C3">
                <a:alpha val="50000"/>
              </a:srgbClr>
            </a:solidFill>
            <a:prstDash val="sysDot"/>
          </a:ln>
        </p:spPr>
        <p:txBody>
          <a:bodyPr wrap="square" rtlCol="0">
            <a:spAutoFit/>
          </a:bodyPr>
          <a:lstStyle/>
          <a:p>
            <a:pPr algn="ctr"/>
            <a:r>
              <a:rPr lang="en-US" sz="3600" b="1" dirty="0">
                <a:latin typeface="Century Gothic" panose="020B0502020202020204" pitchFamily="34" charset="0"/>
              </a:rPr>
              <a:t>Key Club International:</a:t>
            </a:r>
          </a:p>
          <a:p>
            <a:pPr algn="ctr"/>
            <a:endParaRPr lang="en-US" sz="2000" b="1" dirty="0">
              <a:latin typeface="Century Gothic" panose="020B0502020202020204" pitchFamily="34" charset="0"/>
            </a:endParaRPr>
          </a:p>
          <a:p>
            <a:pPr marL="571500" indent="-571500" algn="ctr">
              <a:buFont typeface="Arial" panose="020B0604020202020204" pitchFamily="34" charset="0"/>
              <a:buChar char="•"/>
            </a:pPr>
            <a:r>
              <a:rPr lang="en-US" sz="3600" dirty="0">
                <a:latin typeface="Century Gothic" panose="020B0502020202020204" pitchFamily="34" charset="0"/>
              </a:rPr>
              <a:t>District</a:t>
            </a:r>
          </a:p>
          <a:p>
            <a:pPr marL="571500" indent="-571500" algn="ctr">
              <a:buFont typeface="Arial" panose="020B0604020202020204" pitchFamily="34" charset="0"/>
              <a:buChar char="•"/>
            </a:pPr>
            <a:r>
              <a:rPr lang="en-US" sz="3600" dirty="0">
                <a:latin typeface="Century Gothic" panose="020B0502020202020204" pitchFamily="34" charset="0"/>
              </a:rPr>
              <a:t>Region</a:t>
            </a:r>
          </a:p>
          <a:p>
            <a:pPr marL="571500" indent="-571500" algn="ctr">
              <a:buFont typeface="Arial" panose="020B0604020202020204" pitchFamily="34" charset="0"/>
              <a:buChar char="•"/>
            </a:pPr>
            <a:r>
              <a:rPr lang="en-US" sz="3600" dirty="0">
                <a:latin typeface="Century Gothic" panose="020B0502020202020204" pitchFamily="34" charset="0"/>
              </a:rPr>
              <a:t>Division</a:t>
            </a:r>
          </a:p>
          <a:p>
            <a:pPr marL="571500" indent="-571500" algn="ctr">
              <a:buFont typeface="Arial" panose="020B0604020202020204" pitchFamily="34" charset="0"/>
              <a:buChar char="•"/>
            </a:pPr>
            <a:r>
              <a:rPr lang="en-US" sz="3600" dirty="0">
                <a:latin typeface="Century Gothic" panose="020B0502020202020204" pitchFamily="34" charset="0"/>
              </a:rPr>
              <a:t>Club</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40381515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084534"/>
            <a:ext cx="7989156" cy="4278094"/>
          </a:xfrm>
          <a:prstGeom prst="rect">
            <a:avLst/>
          </a:prstGeom>
          <a:noFill/>
          <a:ln w="76200">
            <a:solidFill>
              <a:srgbClr val="0098C3">
                <a:alpha val="50000"/>
              </a:srgbClr>
            </a:solidFill>
            <a:prstDash val="sysDot"/>
          </a:ln>
        </p:spPr>
        <p:txBody>
          <a:bodyPr wrap="square" rtlCol="0">
            <a:spAutoFit/>
          </a:bodyPr>
          <a:lstStyle/>
          <a:p>
            <a:pPr algn="ctr"/>
            <a:r>
              <a:rPr lang="en-US" sz="4800" b="1" dirty="0">
                <a:latin typeface="Century Gothic" panose="020B0502020202020204" pitchFamily="34" charset="0"/>
              </a:rPr>
              <a:t>WE ARE </a:t>
            </a:r>
            <a:r>
              <a:rPr lang="en-US" sz="2400" b="1" dirty="0">
                <a:latin typeface="Century Gothic" panose="020B0502020202020204" pitchFamily="34" charset="0"/>
              </a:rPr>
              <a:t>THE CNH DISTRICT BEES</a:t>
            </a:r>
          </a:p>
          <a:p>
            <a:pPr algn="ctr"/>
            <a:endParaRPr lang="en-US" sz="2400" b="1" dirty="0">
              <a:latin typeface="Century Gothic" panose="020B0502020202020204" pitchFamily="34" charset="0"/>
            </a:endParaRPr>
          </a:p>
          <a:p>
            <a:pPr algn="ctr"/>
            <a:r>
              <a:rPr lang="en-US" sz="2000" b="1" dirty="0">
                <a:latin typeface="Century Gothic" panose="020B0502020202020204" pitchFamily="34" charset="0"/>
              </a:rPr>
              <a:t>In the </a:t>
            </a:r>
            <a:r>
              <a:rPr lang="en-US" sz="2000" b="1" u="sng" dirty="0">
                <a:latin typeface="Century Gothic" panose="020B0502020202020204" pitchFamily="34" charset="0"/>
              </a:rPr>
              <a:t>California-Nevada-Hawaii District</a:t>
            </a:r>
            <a:r>
              <a:rPr lang="en-US" sz="2000" dirty="0">
                <a:latin typeface="Century Gothic" panose="020B0502020202020204" pitchFamily="34" charset="0"/>
              </a:rPr>
              <a:t>:</a:t>
            </a:r>
          </a:p>
          <a:p>
            <a:pPr algn="ctr"/>
            <a:r>
              <a:rPr lang="en-US" sz="2000" dirty="0">
                <a:latin typeface="Century Gothic" panose="020B0502020202020204" pitchFamily="34" charset="0"/>
              </a:rPr>
              <a:t>+43,000 members</a:t>
            </a:r>
          </a:p>
          <a:p>
            <a:pPr algn="ctr"/>
            <a:r>
              <a:rPr lang="en-US" sz="2000" dirty="0">
                <a:latin typeface="Century Gothic" panose="020B0502020202020204" pitchFamily="34" charset="0"/>
              </a:rPr>
              <a:t>+700 clubs</a:t>
            </a:r>
          </a:p>
          <a:p>
            <a:pPr algn="ctr"/>
            <a:r>
              <a:rPr lang="en-US" sz="2000" dirty="0">
                <a:latin typeface="Century Gothic" panose="020B0502020202020204" pitchFamily="34" charset="0"/>
              </a:rPr>
              <a:t>77 divisions</a:t>
            </a:r>
          </a:p>
          <a:p>
            <a:pPr algn="ctr"/>
            <a:r>
              <a:rPr lang="en-US" sz="2000" dirty="0">
                <a:latin typeface="Century Gothic" panose="020B0502020202020204" pitchFamily="34" charset="0"/>
              </a:rPr>
              <a:t>18 regions</a:t>
            </a:r>
          </a:p>
          <a:p>
            <a:pPr algn="ctr"/>
            <a:endParaRPr lang="en-US" sz="2000" dirty="0">
              <a:latin typeface="Century Gothic" panose="020B0502020202020204" pitchFamily="34" charset="0"/>
            </a:endParaRPr>
          </a:p>
          <a:p>
            <a:pPr algn="ctr"/>
            <a:r>
              <a:rPr lang="en-US" sz="2000" b="1" dirty="0">
                <a:latin typeface="Century Gothic" panose="020B0502020202020204" pitchFamily="34" charset="0"/>
              </a:rPr>
              <a:t>Serving the District:</a:t>
            </a:r>
          </a:p>
          <a:p>
            <a:pPr algn="ctr"/>
            <a:r>
              <a:rPr lang="en-US" sz="2000" dirty="0">
                <a:latin typeface="Century Gothic" panose="020B0502020202020204" pitchFamily="34" charset="0"/>
              </a:rPr>
              <a:t>District Governor: Angelica Garcia</a:t>
            </a:r>
          </a:p>
          <a:p>
            <a:pPr algn="ctr"/>
            <a:r>
              <a:rPr lang="en-US" sz="2000" dirty="0">
                <a:latin typeface="Century Gothic" panose="020B0502020202020204" pitchFamily="34" charset="0"/>
              </a:rPr>
              <a:t>District Secretary: Jimin </a:t>
            </a:r>
            <a:r>
              <a:rPr lang="en-US" sz="2000" dirty="0" err="1">
                <a:latin typeface="Century Gothic" panose="020B0502020202020204" pitchFamily="34" charset="0"/>
              </a:rPr>
              <a:t>Margarett</a:t>
            </a:r>
            <a:r>
              <a:rPr lang="en-US" sz="2000" dirty="0">
                <a:latin typeface="Century Gothic" panose="020B0502020202020204" pitchFamily="34" charset="0"/>
              </a:rPr>
              <a:t> Lee</a:t>
            </a:r>
          </a:p>
          <a:p>
            <a:pPr algn="ctr"/>
            <a:r>
              <a:rPr lang="en-US" sz="2000" dirty="0">
                <a:latin typeface="Century Gothic" panose="020B0502020202020204" pitchFamily="34" charset="0"/>
              </a:rPr>
              <a:t>District Treasurer: Vivian Chu</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4098" name="Picture 2" descr="http://www.cnhkeyclub.org/downloads/Resources/Graphics/Bees/1617/GD_BeeSubmission_3/GD_TranNguyen_03-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132" y="1797561"/>
            <a:ext cx="4036281" cy="47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82408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304800" y="2672244"/>
            <a:ext cx="7989156" cy="3077766"/>
          </a:xfrm>
          <a:prstGeom prst="rect">
            <a:avLst/>
          </a:prstGeom>
          <a:noFill/>
          <a:ln w="76200">
            <a:solidFill>
              <a:srgbClr val="0098C3">
                <a:alpha val="50000"/>
              </a:srgbClr>
            </a:solidFill>
            <a:prstDash val="sysDot"/>
          </a:ln>
        </p:spPr>
        <p:txBody>
          <a:bodyPr wrap="square" rtlCol="0">
            <a:spAutoFit/>
          </a:bodyPr>
          <a:lstStyle/>
          <a:p>
            <a:pPr algn="ctr"/>
            <a:r>
              <a:rPr lang="en-US" sz="4800" b="1" dirty="0">
                <a:latin typeface="Century Gothic" panose="020B0502020202020204" pitchFamily="34" charset="0"/>
              </a:rPr>
              <a:t>WE ARE</a:t>
            </a:r>
            <a:r>
              <a:rPr lang="en-US" sz="4000" b="1" dirty="0">
                <a:latin typeface="Century Gothic" panose="020B0502020202020204" pitchFamily="34" charset="0"/>
              </a:rPr>
              <a:t> </a:t>
            </a:r>
            <a:r>
              <a:rPr lang="en-US" sz="2600" b="1" u="sng" dirty="0">
                <a:latin typeface="Century Gothic" panose="020B0502020202020204" pitchFamily="34" charset="0"/>
              </a:rPr>
              <a:t>Region 14/Division 14</a:t>
            </a:r>
          </a:p>
          <a:p>
            <a:pPr algn="ctr"/>
            <a:endParaRPr lang="en-US" sz="2600" b="1" dirty="0">
              <a:latin typeface="Century Gothic" panose="020B0502020202020204" pitchFamily="34" charset="0"/>
            </a:endParaRPr>
          </a:p>
          <a:p>
            <a:pPr marL="342900" indent="-342900" algn="ctr">
              <a:buFont typeface="Arial" panose="020B0604020202020204" pitchFamily="34" charset="0"/>
              <a:buChar char="•"/>
            </a:pPr>
            <a:r>
              <a:rPr lang="en-US" sz="2400" b="1" u="sng" dirty="0">
                <a:latin typeface="Century Gothic" panose="020B0502020202020204" pitchFamily="34" charset="0"/>
              </a:rPr>
              <a:t>Division 14 Blue Robots</a:t>
            </a:r>
            <a:r>
              <a:rPr lang="en-US" sz="2400" b="1" dirty="0">
                <a:latin typeface="Century Gothic" panose="020B0502020202020204" pitchFamily="34" charset="0"/>
              </a:rPr>
              <a:t> – 8 clubs</a:t>
            </a:r>
          </a:p>
          <a:p>
            <a:pPr algn="ctr"/>
            <a:r>
              <a:rPr lang="en-US" sz="2400" b="1" dirty="0">
                <a:latin typeface="Century Gothic" panose="020B0502020202020204" pitchFamily="34" charset="0"/>
              </a:rPr>
              <a:t>*</a:t>
            </a:r>
            <a:r>
              <a:rPr lang="en-US" sz="2400" b="1" u="sng" dirty="0">
                <a:latin typeface="Century Gothic" panose="020B0502020202020204" pitchFamily="34" charset="0"/>
              </a:rPr>
              <a:t>Yuba City</a:t>
            </a:r>
            <a:r>
              <a:rPr lang="en-US" sz="2400" dirty="0">
                <a:latin typeface="Century Gothic" panose="020B0502020202020204" pitchFamily="34" charset="0"/>
              </a:rPr>
              <a:t>, River Valley, Oroville, Marysville, Live Oak, Las Plumas, East Nicolaus, Albert Powell*</a:t>
            </a:r>
          </a:p>
          <a:p>
            <a:pPr algn="ctr"/>
            <a:endParaRPr lang="en-US" sz="2400" b="1" dirty="0">
              <a:latin typeface="Century Gothic" panose="020B0502020202020204" pitchFamily="34" charset="0"/>
            </a:endParaRPr>
          </a:p>
          <a:p>
            <a:pPr marL="342900" indent="-342900" algn="ctr">
              <a:buFont typeface="Arial" panose="020B0604020202020204" pitchFamily="34" charset="0"/>
              <a:buChar char="•"/>
            </a:pPr>
            <a:r>
              <a:rPr lang="en-US" sz="2400" b="1" dirty="0">
                <a:latin typeface="Century Gothic" panose="020B0502020202020204" pitchFamily="34" charset="0"/>
              </a:rPr>
              <a:t>Division 39 Toucans – 12 clubs</a:t>
            </a: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pic>
        <p:nvPicPr>
          <p:cNvPr id="4098" name="Picture 2" descr="http://www.cnhkeyclub.org/downloads/Resources/Graphics/Bees/1617/GD_BeeSubmission_3/GD_TranNguyen_03-2_1617.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08132" y="1797561"/>
            <a:ext cx="4036281" cy="47149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8069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1017926" y="2480854"/>
            <a:ext cx="10182225" cy="3293209"/>
          </a:xfrm>
          <a:prstGeom prst="rect">
            <a:avLst/>
          </a:prstGeom>
          <a:noFill/>
          <a:ln w="76200">
            <a:solidFill>
              <a:srgbClr val="0098C3">
                <a:alpha val="50000"/>
              </a:srgbClr>
            </a:solidFill>
            <a:prstDash val="sysDot"/>
          </a:ln>
        </p:spPr>
        <p:txBody>
          <a:bodyPr wrap="square" rtlCol="0">
            <a:spAutoFit/>
          </a:bodyPr>
          <a:lstStyle/>
          <a:p>
            <a:pPr algn="ctr"/>
            <a:r>
              <a:rPr lang="en-US" altLang="en-US" sz="4000" b="1" dirty="0">
                <a:latin typeface="Century Gothic" charset="0"/>
              </a:rPr>
              <a:t>TOGETHER</a:t>
            </a:r>
            <a:r>
              <a:rPr lang="en-US" altLang="en-US" sz="2400" b="1" dirty="0">
                <a:latin typeface="Century Gothic" charset="0"/>
              </a:rPr>
              <a:t> WE ARE…</a:t>
            </a:r>
          </a:p>
          <a:p>
            <a:pPr marL="457200" indent="-457200" algn="ctr">
              <a:buFont typeface="Arial" charset="0"/>
              <a:buChar char="•"/>
            </a:pPr>
            <a:endParaRPr lang="en-US" altLang="en-US" sz="2400" dirty="0">
              <a:latin typeface="Century Gothic" charset="0"/>
            </a:endParaRPr>
          </a:p>
          <a:p>
            <a:pPr marL="457200" indent="-457200" algn="ctr">
              <a:buFont typeface="Arial" charset="0"/>
              <a:buChar char="•"/>
            </a:pPr>
            <a:r>
              <a:rPr lang="en-US" altLang="en-US" sz="2400" dirty="0">
                <a:latin typeface="Century Gothic" charset="0"/>
              </a:rPr>
              <a:t>276,000+ Members</a:t>
            </a:r>
          </a:p>
          <a:p>
            <a:pPr marL="457200" indent="-457200" algn="ctr">
              <a:buFont typeface="Arial" charset="0"/>
              <a:buChar char="•"/>
            </a:pPr>
            <a:r>
              <a:rPr lang="en-US" altLang="en-US" sz="2400" dirty="0">
                <a:latin typeface="Century Gothic" charset="0"/>
              </a:rPr>
              <a:t>5,000+ Clubs</a:t>
            </a:r>
          </a:p>
          <a:p>
            <a:pPr marL="457200" indent="-457200" algn="ctr">
              <a:buFont typeface="Arial" charset="0"/>
              <a:buChar char="•"/>
            </a:pPr>
            <a:r>
              <a:rPr lang="en-US" altLang="en-US" sz="2400" dirty="0">
                <a:latin typeface="Century Gothic" charset="0"/>
              </a:rPr>
              <a:t>33 Districts</a:t>
            </a:r>
          </a:p>
          <a:p>
            <a:pPr marL="457200" indent="-457200" algn="ctr">
              <a:buFont typeface="Arial" charset="0"/>
              <a:buChar char="•"/>
            </a:pPr>
            <a:r>
              <a:rPr lang="en-US" altLang="en-US" sz="2400" dirty="0">
                <a:latin typeface="Century Gothic" charset="0"/>
              </a:rPr>
              <a:t>38 Countries</a:t>
            </a:r>
          </a:p>
          <a:p>
            <a:pPr marL="457200" indent="-457200" algn="ctr">
              <a:buFont typeface="Arial" charset="0"/>
              <a:buChar char="•"/>
            </a:pPr>
            <a:r>
              <a:rPr lang="en-US" altLang="en-US" sz="2400" dirty="0">
                <a:latin typeface="Century Gothic" charset="0"/>
              </a:rPr>
              <a:t>1 Organization</a:t>
            </a:r>
          </a:p>
          <a:p>
            <a:pPr algn="ctr" fontAlgn="auto">
              <a:spcAft>
                <a:spcPts val="0"/>
              </a:spcAft>
              <a:defRPr/>
            </a:pPr>
            <a:endParaRPr lang="en-US" sz="2400" dirty="0">
              <a:latin typeface="Century Gothic" panose="020B0502020202020204" pitchFamily="34"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18407195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8288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400" spc="600" dirty="0">
              <a:latin typeface="Century Gothic" panose="020B0502020202020204" pitchFamily="34" charset="0"/>
            </a:endParaRPr>
          </a:p>
        </p:txBody>
      </p:sp>
      <p:sp>
        <p:nvSpPr>
          <p:cNvPr id="5" name="Rectangle 4"/>
          <p:cNvSpPr/>
          <p:nvPr/>
        </p:nvSpPr>
        <p:spPr>
          <a:xfrm>
            <a:off x="0" y="6400800"/>
            <a:ext cx="12192000" cy="457200"/>
          </a:xfrm>
          <a:prstGeom prst="rect">
            <a:avLst/>
          </a:prstGeom>
          <a:solidFill>
            <a:srgbClr val="00AEE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entury Gothic" panose="020B0502020202020204" pitchFamily="34" charset="0"/>
              </a:rPr>
              <a:t>CNH Division 14 Blue Robots </a:t>
            </a:r>
          </a:p>
        </p:txBody>
      </p:sp>
      <p:sp>
        <p:nvSpPr>
          <p:cNvPr id="3" name="TextBox 2"/>
          <p:cNvSpPr txBox="1"/>
          <p:nvPr/>
        </p:nvSpPr>
        <p:spPr>
          <a:xfrm>
            <a:off x="276225" y="2361600"/>
            <a:ext cx="11639550" cy="3416320"/>
          </a:xfrm>
          <a:prstGeom prst="rect">
            <a:avLst/>
          </a:prstGeom>
          <a:noFill/>
          <a:ln w="76200">
            <a:solidFill>
              <a:srgbClr val="0098C3">
                <a:alpha val="50000"/>
              </a:srgbClr>
            </a:solidFill>
            <a:prstDash val="sysDot"/>
          </a:ln>
        </p:spPr>
        <p:txBody>
          <a:bodyPr wrap="square" rtlCol="0">
            <a:spAutoFit/>
          </a:bodyPr>
          <a:lstStyle/>
          <a:p>
            <a:r>
              <a:rPr lang="en-US" altLang="en-US" sz="2400" b="1" dirty="0">
                <a:latin typeface="Century Gothic" charset="0"/>
                <a:ea typeface="MS PGothic" charset="-128"/>
              </a:rPr>
              <a:t>Key Club International has 4 Preferred Charities</a:t>
            </a:r>
            <a:r>
              <a:rPr lang="en-US" altLang="en-US" sz="2400" dirty="0">
                <a:latin typeface="Century Gothic" charset="0"/>
                <a:ea typeface="MS PGothic" charset="-128"/>
              </a:rPr>
              <a:t>:</a:t>
            </a:r>
          </a:p>
          <a:p>
            <a:pPr>
              <a:buFont typeface="Arial" charset="0"/>
              <a:buChar char="•"/>
            </a:pPr>
            <a:r>
              <a:rPr lang="en-US" altLang="en-US" sz="2400" dirty="0">
                <a:latin typeface="Century Gothic" charset="0"/>
                <a:ea typeface="MS PGothic" charset="-128"/>
              </a:rPr>
              <a:t>Children’s Miracle Network</a:t>
            </a:r>
          </a:p>
          <a:p>
            <a:pPr>
              <a:buFont typeface="Arial" charset="0"/>
              <a:buChar char="•"/>
            </a:pPr>
            <a:r>
              <a:rPr lang="en-US" altLang="en-US" sz="2400" dirty="0">
                <a:latin typeface="Century Gothic" charset="0"/>
                <a:ea typeface="MS PGothic" charset="-128"/>
              </a:rPr>
              <a:t>March of Dimes </a:t>
            </a:r>
          </a:p>
          <a:p>
            <a:pPr>
              <a:buFont typeface="Arial" charset="0"/>
              <a:buChar char="•"/>
            </a:pPr>
            <a:r>
              <a:rPr lang="en-US" altLang="en-US" sz="2400" dirty="0">
                <a:latin typeface="Century Gothic" charset="0"/>
                <a:ea typeface="MS PGothic" charset="-128"/>
              </a:rPr>
              <a:t>UNICEF / </a:t>
            </a:r>
            <a:r>
              <a:rPr lang="en-US" altLang="en-US" sz="2400" dirty="0" err="1">
                <a:latin typeface="Century Gothic" charset="0"/>
                <a:ea typeface="MS PGothic" charset="-128"/>
              </a:rPr>
              <a:t>eliMiNaTe</a:t>
            </a:r>
            <a:r>
              <a:rPr lang="en-US" altLang="en-US" sz="2400" dirty="0">
                <a:latin typeface="Century Gothic" charset="0"/>
                <a:ea typeface="MS PGothic" charset="-128"/>
              </a:rPr>
              <a:t> / MNT</a:t>
            </a:r>
          </a:p>
          <a:p>
            <a:pPr>
              <a:buFont typeface="Arial" charset="0"/>
              <a:buChar char="•"/>
            </a:pPr>
            <a:r>
              <a:rPr lang="en-US" altLang="en-US" sz="2400" dirty="0">
                <a:latin typeface="Century Gothic" charset="0"/>
                <a:ea typeface="MS PGothic" charset="-128"/>
              </a:rPr>
              <a:t>The Thirst Project</a:t>
            </a:r>
          </a:p>
          <a:p>
            <a:endParaRPr lang="en-US" altLang="en-US" sz="2400" dirty="0">
              <a:latin typeface="Century Gothic" charset="0"/>
              <a:ea typeface="MS PGothic" charset="-128"/>
            </a:endParaRPr>
          </a:p>
          <a:p>
            <a:r>
              <a:rPr lang="en-US" altLang="en-US" sz="2400" b="1" dirty="0">
                <a:latin typeface="Century Gothic" charset="0"/>
                <a:ea typeface="MS PGothic" charset="-128"/>
              </a:rPr>
              <a:t>CNH PREFERRED CHARITY</a:t>
            </a:r>
          </a:p>
          <a:p>
            <a:pPr marL="800100" lvl="1" indent="-342900">
              <a:buFont typeface="Arial" panose="020B0604020202020204" pitchFamily="34" charset="0"/>
              <a:buChar char="•"/>
            </a:pPr>
            <a:r>
              <a:rPr lang="en-US" altLang="en-US" sz="2400" b="1" dirty="0">
                <a:latin typeface="Century Gothic" charset="0"/>
                <a:ea typeface="MS PGothic" charset="-128"/>
              </a:rPr>
              <a:t>PEDIATRIC TRAUMA PROGRAM</a:t>
            </a:r>
          </a:p>
          <a:p>
            <a:pPr algn="ctr" fontAlgn="auto">
              <a:spcAft>
                <a:spcPts val="0"/>
              </a:spcAft>
              <a:defRPr/>
            </a:pPr>
            <a:endParaRPr lang="en-US" altLang="en-US" sz="2400" i="1" dirty="0">
              <a:latin typeface="Century Gothic" charset="0"/>
            </a:endParaRPr>
          </a:p>
        </p:txBody>
      </p:sp>
      <p:pic>
        <p:nvPicPr>
          <p:cNvPr id="8" name="Picture 7" descr="CNHlogo.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106038"/>
            <a:ext cx="1426252" cy="1380428"/>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48" y="1592504"/>
            <a:ext cx="12188952" cy="457200"/>
          </a:xfrm>
          <a:prstGeom prst="rect">
            <a:avLst/>
          </a:prstGeom>
        </p:spPr>
      </p:pic>
      <p:pic>
        <p:nvPicPr>
          <p:cNvPr id="2" name="Picture 1"/>
          <p:cNvPicPr>
            <a:picLocks noChangeAspect="1"/>
          </p:cNvPicPr>
          <p:nvPr/>
        </p:nvPicPr>
        <p:blipFill>
          <a:blip r:embed="rId4"/>
          <a:stretch>
            <a:fillRect/>
          </a:stretch>
        </p:blipFill>
        <p:spPr>
          <a:xfrm>
            <a:off x="6096000" y="512763"/>
            <a:ext cx="5627096" cy="566977"/>
          </a:xfrm>
          <a:prstGeom prst="rect">
            <a:avLst/>
          </a:prstGeom>
        </p:spPr>
      </p:pic>
    </p:spTree>
    <p:extLst>
      <p:ext uri="{BB962C8B-B14F-4D97-AF65-F5344CB8AC3E}">
        <p14:creationId xmlns:p14="http://schemas.microsoft.com/office/powerpoint/2010/main" val="1389847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40224</TotalTime>
  <Words>1385</Words>
  <Application>Microsoft Office PowerPoint</Application>
  <PresentationFormat>Widescreen</PresentationFormat>
  <Paragraphs>217</Paragraphs>
  <Slides>29</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29</vt:i4>
      </vt:variant>
    </vt:vector>
  </HeadingPairs>
  <TitlesOfParts>
    <vt:vector size="36" baseType="lpstr">
      <vt:lpstr>MS PGothic</vt:lpstr>
      <vt:lpstr>Arial</vt:lpstr>
      <vt:lpstr>Calibri</vt:lpstr>
      <vt:lpstr>Calibri Light</vt:lpstr>
      <vt:lpstr>Century Gothic</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Terry Dominguez</dc:creator>
  <cp:lastModifiedBy>Emma Marshall</cp:lastModifiedBy>
  <cp:revision>220</cp:revision>
  <cp:lastPrinted>2017-09-11T04:29:55Z</cp:lastPrinted>
  <dcterms:created xsi:type="dcterms:W3CDTF">2014-08-11T22:47:10Z</dcterms:created>
  <dcterms:modified xsi:type="dcterms:W3CDTF">2017-09-12T18:21:01Z</dcterms:modified>
</cp:coreProperties>
</file>