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60" r:id="rId5"/>
    <p:sldId id="288" r:id="rId6"/>
    <p:sldId id="294" r:id="rId7"/>
    <p:sldId id="271" r:id="rId8"/>
    <p:sldId id="275" r:id="rId9"/>
    <p:sldId id="296" r:id="rId10"/>
    <p:sldId id="297" r:id="rId11"/>
    <p:sldId id="299" r:id="rId12"/>
    <p:sldId id="300" r:id="rId13"/>
    <p:sldId id="266" r:id="rId14"/>
    <p:sldId id="301" r:id="rId15"/>
    <p:sldId id="298" r:id="rId16"/>
    <p:sldId id="293" r:id="rId17"/>
    <p:sldId id="292" r:id="rId18"/>
    <p:sldId id="272" r:id="rId19"/>
    <p:sldId id="273" r:id="rId20"/>
    <p:sldId id="277" r:id="rId21"/>
    <p:sldId id="278" r:id="rId22"/>
    <p:sldId id="281" r:id="rId23"/>
    <p:sldId id="282" r:id="rId24"/>
    <p:sldId id="290" r:id="rId25"/>
    <p:sldId id="283" r:id="rId26"/>
    <p:sldId id="284" r:id="rId27"/>
    <p:sldId id="285" r:id="rId28"/>
    <p:sldId id="286" r:id="rId29"/>
    <p:sldId id="287"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snapToGrid="0">
      <p:cViewPr varScale="1">
        <p:scale>
          <a:sx n="86" d="100"/>
          <a:sy n="86"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02307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084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83495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0643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286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9390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0894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64809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0952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70506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77270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880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773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818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35105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8808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68239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34480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8096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6487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5677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0786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7077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299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6929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3268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7028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995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103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7146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177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1270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gif"/><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89" name="Shape 8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sp>
        <p:nvSpPr>
          <p:cNvPr id="90" name="Shape 90"/>
          <p:cNvSpPr txBox="1"/>
          <p:nvPr/>
        </p:nvSpPr>
        <p:spPr>
          <a:xfrm>
            <a:off x="1528498" y="2807046"/>
            <a:ext cx="9153397" cy="3416320"/>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 Key Club Meeting</a:t>
            </a:r>
          </a:p>
          <a:p>
            <a:pPr marL="0" marR="0" lvl="0" indent="0" algn="ctr" rtl="0">
              <a:lnSpc>
                <a:spcPct val="150000"/>
              </a:lnSpc>
              <a:spcBef>
                <a:spcPts val="0"/>
              </a:spcBef>
              <a:spcAft>
                <a:spcPts val="0"/>
              </a:spcAft>
              <a:buClr>
                <a:schemeClr val="dk1"/>
              </a:buClr>
              <a:buSzPct val="25000"/>
              <a:buFont typeface="Century Gothic"/>
              <a:buNone/>
            </a:pPr>
            <a:r>
              <a:rPr lang="en-US" sz="4800" dirty="0" smtClean="0">
                <a:solidFill>
                  <a:schemeClr val="dk1"/>
                </a:solidFill>
                <a:latin typeface="Century Gothic"/>
                <a:ea typeface="Century Gothic"/>
                <a:cs typeface="Century Gothic"/>
                <a:sym typeface="Century Gothic"/>
              </a:rPr>
              <a:t>October 31</a:t>
            </a:r>
            <a:r>
              <a:rPr lang="en-US" sz="4800" baseline="30000" dirty="0" smtClean="0">
                <a:solidFill>
                  <a:schemeClr val="dk1"/>
                </a:solidFill>
                <a:latin typeface="Century Gothic"/>
                <a:ea typeface="Century Gothic"/>
                <a:cs typeface="Century Gothic"/>
                <a:sym typeface="Century Gothic"/>
              </a:rPr>
              <a:t>st</a:t>
            </a:r>
            <a:r>
              <a:rPr lang="en-US" sz="4800" b="0" i="0" u="none" strike="noStrike" cap="none" dirty="0" smtClean="0">
                <a:solidFill>
                  <a:schemeClr val="dk1"/>
                </a:solidFill>
                <a:latin typeface="Century Gothic"/>
                <a:ea typeface="Century Gothic"/>
                <a:cs typeface="Century Gothic"/>
                <a:sym typeface="Century Gothic"/>
              </a:rPr>
              <a:t>, </a:t>
            </a:r>
            <a:r>
              <a:rPr lang="en-US" sz="4800" b="0" i="0" u="none" strike="noStrike" cap="none" dirty="0">
                <a:solidFill>
                  <a:schemeClr val="dk1"/>
                </a:solidFill>
                <a:latin typeface="Century Gothic"/>
                <a:ea typeface="Century Gothic"/>
                <a:cs typeface="Century Gothic"/>
                <a:sym typeface="Century Gothic"/>
              </a:rPr>
              <a:t>2017</a:t>
            </a:r>
          </a:p>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Division 14 Blue Robots</a:t>
            </a:r>
          </a:p>
        </p:txBody>
      </p:sp>
      <p:pic>
        <p:nvPicPr>
          <p:cNvPr id="91" name="Shape 91"/>
          <p:cNvPicPr preferRelativeResize="0"/>
          <p:nvPr/>
        </p:nvPicPr>
        <p:blipFill rotWithShape="1">
          <a:blip r:embed="rId3">
            <a:alphaModFix/>
          </a:blip>
          <a:srcRect/>
          <a:stretch/>
        </p:blipFill>
        <p:spPr>
          <a:xfrm>
            <a:off x="9117543" y="2592243"/>
            <a:ext cx="3275619" cy="3780299"/>
          </a:xfrm>
          <a:prstGeom prst="rect">
            <a:avLst/>
          </a:prstGeom>
          <a:noFill/>
          <a:ln>
            <a:noFill/>
          </a:ln>
        </p:spPr>
      </p:pic>
      <p:pic>
        <p:nvPicPr>
          <p:cNvPr id="92" name="Shape 92"/>
          <p:cNvPicPr preferRelativeResize="0"/>
          <p:nvPr/>
        </p:nvPicPr>
        <p:blipFill rotWithShape="1">
          <a:blip r:embed="rId3">
            <a:alphaModFix/>
          </a:blip>
          <a:srcRect/>
          <a:stretch/>
        </p:blipFill>
        <p:spPr>
          <a:xfrm flipH="1">
            <a:off x="-130460" y="2609473"/>
            <a:ext cx="3272919" cy="3777182"/>
          </a:xfrm>
          <a:prstGeom prst="rect">
            <a:avLst/>
          </a:prstGeom>
          <a:noFill/>
          <a:ln>
            <a:noFill/>
          </a:ln>
        </p:spPr>
      </p:pic>
      <p:pic>
        <p:nvPicPr>
          <p:cNvPr id="93" name="Shape 93" descr="CNHlogo.png"/>
          <p:cNvPicPr preferRelativeResize="0"/>
          <p:nvPr/>
        </p:nvPicPr>
        <p:blipFill rotWithShape="1">
          <a:blip r:embed="rId4">
            <a:alphaModFix/>
          </a:blip>
          <a:srcRect/>
          <a:stretch/>
        </p:blipFill>
        <p:spPr>
          <a:xfrm>
            <a:off x="269886" y="109886"/>
            <a:ext cx="1419296" cy="1377025"/>
          </a:xfrm>
          <a:prstGeom prst="rect">
            <a:avLst/>
          </a:prstGeom>
          <a:noFill/>
          <a:ln>
            <a:noFill/>
          </a:ln>
        </p:spPr>
      </p:pic>
      <p:pic>
        <p:nvPicPr>
          <p:cNvPr id="94" name="Shape 94"/>
          <p:cNvPicPr preferRelativeResize="0"/>
          <p:nvPr/>
        </p:nvPicPr>
        <p:blipFill rotWithShape="1">
          <a:blip r:embed="rId5">
            <a:alphaModFix/>
          </a:blip>
          <a:srcRect/>
          <a:stretch/>
        </p:blipFill>
        <p:spPr>
          <a:xfrm>
            <a:off x="0" y="1600200"/>
            <a:ext cx="11967088" cy="457200"/>
          </a:xfrm>
          <a:prstGeom prst="rect">
            <a:avLst/>
          </a:prstGeom>
          <a:noFill/>
          <a:ln>
            <a:noFill/>
          </a:ln>
        </p:spPr>
      </p:pic>
      <p:sp>
        <p:nvSpPr>
          <p:cNvPr id="95" name="Shape 95"/>
          <p:cNvSpPr txBox="1"/>
          <p:nvPr/>
        </p:nvSpPr>
        <p:spPr>
          <a:xfrm>
            <a:off x="4632960" y="513591"/>
            <a:ext cx="7559039" cy="64633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3600" b="1" i="0" u="none" strike="noStrike" cap="none" dirty="0">
                <a:solidFill>
                  <a:schemeClr val="lt1"/>
                </a:solidFill>
                <a:latin typeface="Century Gothic"/>
                <a:ea typeface="Century Gothic"/>
                <a:cs typeface="Century Gothic"/>
                <a:sym typeface="Century Gothic"/>
              </a:rPr>
              <a:t>      </a:t>
            </a:r>
          </a:p>
        </p:txBody>
      </p:sp>
      <p:pic>
        <p:nvPicPr>
          <p:cNvPr id="96" name="Shape 96"/>
          <p:cNvPicPr preferRelativeResize="0"/>
          <p:nvPr/>
        </p:nvPicPr>
        <p:blipFill rotWithShape="1">
          <a:blip r:embed="rId6">
            <a:alphaModFix/>
          </a:blip>
          <a:srcRect/>
          <a:stretch/>
        </p:blipFill>
        <p:spPr>
          <a:xfrm>
            <a:off x="5989319" y="55326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40605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buClr>
                <a:schemeClr val="dk1"/>
              </a:buClr>
              <a:buSzPct val="25000"/>
            </a:pPr>
            <a:r>
              <a:rPr lang="en-US" sz="3200" b="1" dirty="0">
                <a:solidFill>
                  <a:schemeClr val="dk1"/>
                </a:solidFill>
                <a:latin typeface="Century Gothic"/>
                <a:ea typeface="Century Gothic"/>
                <a:cs typeface="Century Gothic"/>
                <a:sym typeface="Century Gothic"/>
              </a:rPr>
              <a:t>Key Club </a:t>
            </a:r>
            <a:r>
              <a:rPr lang="en-US" sz="3200" b="1" dirty="0" smtClean="0">
                <a:solidFill>
                  <a:schemeClr val="dk1"/>
                </a:solidFill>
                <a:latin typeface="Century Gothic"/>
                <a:ea typeface="Century Gothic"/>
                <a:cs typeface="Century Gothic"/>
                <a:sym typeface="Century Gothic"/>
              </a:rPr>
              <a:t>Week (Nov. 7</a:t>
            </a:r>
            <a:r>
              <a:rPr lang="en-US" sz="3200" b="1" baseline="30000" dirty="0" smtClean="0">
                <a:solidFill>
                  <a:schemeClr val="dk1"/>
                </a:solidFill>
                <a:latin typeface="Century Gothic"/>
                <a:ea typeface="Century Gothic"/>
                <a:cs typeface="Century Gothic"/>
                <a:sym typeface="Century Gothic"/>
              </a:rPr>
              <a:t>th</a:t>
            </a:r>
            <a:r>
              <a:rPr lang="en-US" sz="3200" b="1" dirty="0" smtClean="0">
                <a:solidFill>
                  <a:schemeClr val="dk1"/>
                </a:solidFill>
                <a:latin typeface="Century Gothic"/>
                <a:ea typeface="Century Gothic"/>
                <a:cs typeface="Century Gothic"/>
                <a:sym typeface="Century Gothic"/>
              </a:rPr>
              <a:t>)</a:t>
            </a:r>
            <a:endParaRPr lang="en-US" sz="3200" b="1" dirty="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Tuesday- </a:t>
            </a:r>
            <a:r>
              <a:rPr lang="en-US" sz="3200" dirty="0">
                <a:solidFill>
                  <a:schemeClr val="dk1"/>
                </a:solidFill>
                <a:latin typeface="Century Gothic"/>
                <a:ea typeface="Century Gothic"/>
                <a:cs typeface="Century Gothic"/>
                <a:sym typeface="Century Gothic"/>
              </a:rPr>
              <a:t>Thank you </a:t>
            </a:r>
            <a:r>
              <a:rPr lang="en-US" sz="3200" dirty="0" smtClean="0">
                <a:solidFill>
                  <a:schemeClr val="dk1"/>
                </a:solidFill>
                <a:latin typeface="Century Gothic"/>
                <a:ea typeface="Century Gothic"/>
                <a:cs typeface="Century Gothic"/>
                <a:sym typeface="Century Gothic"/>
              </a:rPr>
              <a:t>notes </a:t>
            </a:r>
          </a:p>
          <a:p>
            <a:pPr marL="38100">
              <a:buClr>
                <a:schemeClr val="dk1"/>
              </a:buClr>
              <a:buSzPct val="100000"/>
            </a:pPr>
            <a:r>
              <a:rPr lang="en-US" sz="3200" dirty="0" smtClean="0">
                <a:solidFill>
                  <a:schemeClr val="dk1"/>
                </a:solidFill>
                <a:latin typeface="Century Gothic"/>
                <a:ea typeface="Century Gothic"/>
                <a:cs typeface="Century Gothic"/>
                <a:sym typeface="Century Gothic"/>
              </a:rPr>
              <a:t>      to </a:t>
            </a:r>
            <a:r>
              <a:rPr lang="en-US" sz="3200" dirty="0">
                <a:solidFill>
                  <a:schemeClr val="dk1"/>
                </a:solidFill>
                <a:latin typeface="Century Gothic"/>
                <a:ea typeface="Century Gothic"/>
                <a:cs typeface="Century Gothic"/>
                <a:sym typeface="Century Gothic"/>
              </a:rPr>
              <a:t>teachers (Part 1</a:t>
            </a:r>
            <a:r>
              <a:rPr lang="en-US" sz="3200" dirty="0" smtClean="0">
                <a:solidFill>
                  <a:schemeClr val="dk1"/>
                </a:solidFill>
                <a:latin typeface="Century Gothic"/>
                <a:ea typeface="Century Gothic"/>
                <a:cs typeface="Century Gothic"/>
                <a:sym typeface="Century Gothic"/>
              </a:rPr>
              <a:t>)</a:t>
            </a:r>
          </a:p>
          <a:p>
            <a:pPr marL="57150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Afterschool in Mr. Moore’s </a:t>
            </a:r>
          </a:p>
          <a:p>
            <a:pPr marL="38100">
              <a:buClr>
                <a:schemeClr val="dk1"/>
              </a:buClr>
              <a:buSzPct val="100000"/>
            </a:pPr>
            <a:r>
              <a:rPr lang="en-US" sz="3200" dirty="0">
                <a:solidFill>
                  <a:schemeClr val="dk1"/>
                </a:solidFill>
                <a:latin typeface="Century Gothic"/>
                <a:ea typeface="Century Gothic"/>
                <a:cs typeface="Century Gothic"/>
                <a:sym typeface="Century Gothic"/>
              </a:rPr>
              <a:t> </a:t>
            </a:r>
            <a:r>
              <a:rPr lang="en-US" sz="3200" dirty="0" smtClean="0">
                <a:solidFill>
                  <a:schemeClr val="dk1"/>
                </a:solidFill>
                <a:latin typeface="Century Gothic"/>
                <a:ea typeface="Century Gothic"/>
                <a:cs typeface="Century Gothic"/>
                <a:sym typeface="Century Gothic"/>
              </a:rPr>
              <a:t>     Classroom @ 3:30 PM</a:t>
            </a:r>
          </a:p>
          <a:p>
            <a:pPr marL="571500" indent="-533400" algn="ctr">
              <a:buClr>
                <a:schemeClr val="dk1"/>
              </a:buClr>
              <a:buSzPct val="100000"/>
              <a:buFont typeface="Arial"/>
              <a:buChar char="•"/>
            </a:pPr>
            <a:endParaRPr lang="en-US" sz="3500"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endParaRPr lang="en-US" sz="35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62468" y="1777458"/>
            <a:ext cx="3810000" cy="5076825"/>
          </a:xfrm>
          <a:prstGeom prst="rect">
            <a:avLst/>
          </a:prstGeom>
        </p:spPr>
      </p:pic>
      <p:pic>
        <p:nvPicPr>
          <p:cNvPr id="10" name="Shape 310" descr="Tuesday.jpg"/>
          <p:cNvPicPr preferRelativeResize="0"/>
          <p:nvPr/>
        </p:nvPicPr>
        <p:blipFill rotWithShape="1">
          <a:blip r:embed="rId7">
            <a:alphaModFix/>
          </a:blip>
          <a:srcRect/>
          <a:stretch/>
        </p:blipFill>
        <p:spPr>
          <a:xfrm>
            <a:off x="2432703" y="4844575"/>
            <a:ext cx="1514829" cy="1376296"/>
          </a:xfrm>
          <a:prstGeom prst="rect">
            <a:avLst/>
          </a:prstGeom>
          <a:noFill/>
          <a:ln>
            <a:noFill/>
          </a:ln>
        </p:spPr>
      </p:pic>
    </p:spTree>
    <p:extLst>
      <p:ext uri="{BB962C8B-B14F-4D97-AF65-F5344CB8AC3E}">
        <p14:creationId xmlns:p14="http://schemas.microsoft.com/office/powerpoint/2010/main" val="968899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386641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lvl="0">
              <a:buClr>
                <a:schemeClr val="dk1"/>
              </a:buClr>
              <a:buSzPct val="25000"/>
            </a:pPr>
            <a:r>
              <a:rPr lang="en-US" sz="4800" b="1" dirty="0">
                <a:solidFill>
                  <a:schemeClr val="dk1"/>
                </a:solidFill>
                <a:latin typeface="Century Gothic"/>
                <a:ea typeface="Century Gothic"/>
                <a:cs typeface="Century Gothic"/>
                <a:sym typeface="Century Gothic"/>
              </a:rPr>
              <a:t>Key Club Week (Nov. 6</a:t>
            </a:r>
            <a:r>
              <a:rPr lang="en-US" sz="4800" b="1" baseline="30000" dirty="0">
                <a:solidFill>
                  <a:schemeClr val="dk1"/>
                </a:solidFill>
                <a:latin typeface="Century Gothic"/>
                <a:ea typeface="Century Gothic"/>
                <a:cs typeface="Century Gothic"/>
                <a:sym typeface="Century Gothic"/>
              </a:rPr>
              <a:t>th</a:t>
            </a:r>
            <a:r>
              <a:rPr lang="en-US" sz="4800" b="1" dirty="0">
                <a:solidFill>
                  <a:schemeClr val="dk1"/>
                </a:solidFill>
                <a:latin typeface="Century Gothic"/>
                <a:ea typeface="Century Gothic"/>
                <a:cs typeface="Century Gothic"/>
                <a:sym typeface="Century Gothic"/>
              </a:rPr>
              <a:t>)</a:t>
            </a:r>
          </a:p>
          <a:p>
            <a:pPr marL="571500" lvl="0" indent="-533400">
              <a:buClr>
                <a:schemeClr val="dk1"/>
              </a:buClr>
              <a:buSzPct val="100000"/>
              <a:buFont typeface="Arial"/>
              <a:buChar char="•"/>
            </a:pPr>
            <a:r>
              <a:rPr lang="en-US" sz="4800" dirty="0">
                <a:solidFill>
                  <a:schemeClr val="dk1"/>
                </a:solidFill>
                <a:latin typeface="Century Gothic"/>
                <a:ea typeface="Century Gothic"/>
                <a:cs typeface="Century Gothic"/>
                <a:sym typeface="Century Gothic"/>
              </a:rPr>
              <a:t>Wednesday- UNICEF box count </a:t>
            </a:r>
            <a:endParaRPr lang="en-US" sz="4800" dirty="0" smtClean="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4800" dirty="0">
                <a:solidFill>
                  <a:schemeClr val="dk1"/>
                </a:solidFill>
                <a:latin typeface="Century Gothic"/>
                <a:ea typeface="Century Gothic"/>
                <a:cs typeface="Century Gothic"/>
                <a:sym typeface="Century Gothic"/>
              </a:rPr>
              <a:t>Afterschool in Mr. </a:t>
            </a:r>
            <a:r>
              <a:rPr lang="en-US" sz="4800" dirty="0" smtClean="0">
                <a:solidFill>
                  <a:schemeClr val="dk1"/>
                </a:solidFill>
                <a:latin typeface="Century Gothic"/>
                <a:ea typeface="Century Gothic"/>
                <a:cs typeface="Century Gothic"/>
                <a:sym typeface="Century Gothic"/>
              </a:rPr>
              <a:t>Moore’s Classroom </a:t>
            </a:r>
            <a:r>
              <a:rPr lang="en-US" sz="4800" dirty="0">
                <a:solidFill>
                  <a:schemeClr val="dk1"/>
                </a:solidFill>
                <a:latin typeface="Century Gothic"/>
                <a:ea typeface="Century Gothic"/>
                <a:cs typeface="Century Gothic"/>
                <a:sym typeface="Century Gothic"/>
              </a:rPr>
              <a:t>@ 3:30 </a:t>
            </a:r>
            <a:r>
              <a:rPr lang="en-US" sz="4800" dirty="0" smtClean="0">
                <a:solidFill>
                  <a:schemeClr val="dk1"/>
                </a:solidFill>
                <a:latin typeface="Century Gothic"/>
                <a:ea typeface="Century Gothic"/>
                <a:cs typeface="Century Gothic"/>
                <a:sym typeface="Century Gothic"/>
              </a:rPr>
              <a:t>PM</a:t>
            </a:r>
            <a:endParaRPr lang="en-US" sz="48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10" name="Shape 311" descr="Wednesday.jpg"/>
          <p:cNvPicPr preferRelativeResize="0"/>
          <p:nvPr/>
        </p:nvPicPr>
        <p:blipFill rotWithShape="1">
          <a:blip r:embed="rId6">
            <a:alphaModFix/>
          </a:blip>
          <a:srcRect/>
          <a:stretch/>
        </p:blipFill>
        <p:spPr>
          <a:xfrm>
            <a:off x="9106996" y="3861451"/>
            <a:ext cx="2102107" cy="2157842"/>
          </a:xfrm>
          <a:prstGeom prst="rect">
            <a:avLst/>
          </a:prstGeom>
          <a:noFill/>
          <a:ln>
            <a:noFill/>
          </a:ln>
        </p:spPr>
      </p:pic>
    </p:spTree>
    <p:extLst>
      <p:ext uri="{BB962C8B-B14F-4D97-AF65-F5344CB8AC3E}">
        <p14:creationId xmlns:p14="http://schemas.microsoft.com/office/powerpoint/2010/main" val="406802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527473"/>
            <a:ext cx="11116200" cy="315169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lvl="0">
              <a:buClr>
                <a:schemeClr val="dk1"/>
              </a:buClr>
              <a:buSzPct val="25000"/>
            </a:pPr>
            <a:r>
              <a:rPr lang="en-US" sz="3200" b="1" dirty="0" smtClean="0">
                <a:solidFill>
                  <a:schemeClr val="dk1"/>
                </a:solidFill>
                <a:latin typeface="Century Gothic"/>
                <a:ea typeface="Century Gothic"/>
                <a:cs typeface="Century Gothic"/>
                <a:sym typeface="Century Gothic"/>
              </a:rPr>
              <a:t>Key Club Week (Nov. 9</a:t>
            </a:r>
            <a:r>
              <a:rPr lang="en-US" sz="3200" b="1" baseline="30000" dirty="0" smtClean="0">
                <a:solidFill>
                  <a:schemeClr val="dk1"/>
                </a:solidFill>
                <a:latin typeface="Century Gothic"/>
                <a:ea typeface="Century Gothic"/>
                <a:cs typeface="Century Gothic"/>
                <a:sym typeface="Century Gothic"/>
              </a:rPr>
              <a:t>th</a:t>
            </a:r>
            <a:r>
              <a:rPr lang="en-US" sz="3200" b="1" dirty="0" smtClean="0">
                <a:solidFill>
                  <a:schemeClr val="dk1"/>
                </a:solidFill>
                <a:latin typeface="Century Gothic"/>
                <a:ea typeface="Century Gothic"/>
                <a:cs typeface="Century Gothic"/>
                <a:sym typeface="Century Gothic"/>
              </a:rPr>
              <a:t>)</a:t>
            </a:r>
            <a:endParaRPr lang="en-US" sz="3200" dirty="0" smtClean="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3200" dirty="0">
                <a:solidFill>
                  <a:schemeClr val="dk1"/>
                </a:solidFill>
                <a:latin typeface="Century Gothic"/>
                <a:ea typeface="Century Gothic"/>
                <a:cs typeface="Century Gothic"/>
                <a:sym typeface="Century Gothic"/>
              </a:rPr>
              <a:t>Thursday- Kiwanis Takeover</a:t>
            </a:r>
          </a:p>
          <a:p>
            <a:pPr marL="571500" lvl="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Held at The Refuge</a:t>
            </a:r>
          </a:p>
          <a:p>
            <a:pPr marL="571500" lvl="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Would be missing 4</a:t>
            </a:r>
            <a:r>
              <a:rPr lang="en-US" sz="3200" baseline="30000" dirty="0" smtClean="0">
                <a:solidFill>
                  <a:schemeClr val="dk1"/>
                </a:solidFill>
                <a:latin typeface="Century Gothic"/>
                <a:ea typeface="Century Gothic"/>
                <a:cs typeface="Century Gothic"/>
                <a:sym typeface="Century Gothic"/>
              </a:rPr>
              <a:t>th</a:t>
            </a:r>
            <a:r>
              <a:rPr lang="en-US" sz="3200" dirty="0" smtClean="0">
                <a:solidFill>
                  <a:schemeClr val="dk1"/>
                </a:solidFill>
                <a:latin typeface="Century Gothic"/>
                <a:ea typeface="Century Gothic"/>
                <a:cs typeface="Century Gothic"/>
                <a:sym typeface="Century Gothic"/>
              </a:rPr>
              <a:t> period and maybe some of 5</a:t>
            </a:r>
            <a:r>
              <a:rPr lang="en-US" sz="3200" baseline="30000" dirty="0" smtClean="0">
                <a:solidFill>
                  <a:schemeClr val="dk1"/>
                </a:solidFill>
                <a:latin typeface="Century Gothic"/>
                <a:ea typeface="Century Gothic"/>
                <a:cs typeface="Century Gothic"/>
                <a:sym typeface="Century Gothic"/>
              </a:rPr>
              <a:t>th</a:t>
            </a:r>
            <a:endParaRPr lang="en-US" sz="3200" dirty="0" smtClean="0">
              <a:solidFill>
                <a:schemeClr val="dk1"/>
              </a:solidFill>
              <a:latin typeface="Century Gothic"/>
              <a:ea typeface="Century Gothic"/>
              <a:cs typeface="Century Gothic"/>
              <a:sym typeface="Century Gothic"/>
            </a:endParaRPr>
          </a:p>
          <a:p>
            <a:pPr marL="571500" lvl="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You </a:t>
            </a:r>
            <a:r>
              <a:rPr lang="en-US" sz="3200" dirty="0">
                <a:solidFill>
                  <a:schemeClr val="dk1"/>
                </a:solidFill>
                <a:latin typeface="Century Gothic"/>
                <a:ea typeface="Century Gothic"/>
                <a:cs typeface="Century Gothic"/>
                <a:sym typeface="Century Gothic"/>
              </a:rPr>
              <a:t>can sign up to </a:t>
            </a:r>
            <a:r>
              <a:rPr lang="en-US" sz="3200" dirty="0" smtClean="0">
                <a:solidFill>
                  <a:schemeClr val="dk1"/>
                </a:solidFill>
                <a:latin typeface="Century Gothic"/>
                <a:ea typeface="Century Gothic"/>
                <a:cs typeface="Century Gothic"/>
                <a:sym typeface="Century Gothic"/>
              </a:rPr>
              <a:t>go (Ask </a:t>
            </a:r>
            <a:r>
              <a:rPr lang="en-US" sz="3200" dirty="0" err="1" smtClean="0">
                <a:solidFill>
                  <a:schemeClr val="dk1"/>
                </a:solidFill>
                <a:latin typeface="Century Gothic"/>
                <a:ea typeface="Century Gothic"/>
                <a:cs typeface="Century Gothic"/>
                <a:sym typeface="Century Gothic"/>
              </a:rPr>
              <a:t>Mickie</a:t>
            </a:r>
            <a:r>
              <a:rPr lang="en-US" sz="3200" dirty="0" smtClean="0">
                <a:solidFill>
                  <a:schemeClr val="dk1"/>
                </a:solidFill>
                <a:latin typeface="Century Gothic"/>
                <a:ea typeface="Century Gothic"/>
                <a:cs typeface="Century Gothic"/>
                <a:sym typeface="Century Gothic"/>
              </a:rPr>
              <a:t> for Blue Slip)</a:t>
            </a:r>
            <a:endParaRPr lang="en-US" sz="3200" dirty="0">
              <a:solidFill>
                <a:schemeClr val="dk1"/>
              </a:solidFill>
              <a:latin typeface="Century Gothic"/>
              <a:ea typeface="Century Gothic"/>
              <a:cs typeface="Century Gothic"/>
              <a:sym typeface="Century Gothic"/>
            </a:endParaRPr>
          </a:p>
          <a:p>
            <a:pPr marL="571500" lvl="0" indent="-533400">
              <a:buClr>
                <a:schemeClr val="dk1"/>
              </a:buClr>
              <a:buSzPct val="100000"/>
              <a:buFont typeface="Arial"/>
              <a:buChar char="•"/>
            </a:pPr>
            <a:r>
              <a:rPr lang="en-US" sz="3200" dirty="0">
                <a:solidFill>
                  <a:schemeClr val="dk1"/>
                </a:solidFill>
                <a:latin typeface="Century Gothic"/>
                <a:ea typeface="Century Gothic"/>
                <a:cs typeface="Century Gothic"/>
                <a:sym typeface="Century Gothic"/>
              </a:rPr>
              <a:t>15-20 members needed to participate</a:t>
            </a:r>
          </a:p>
          <a:p>
            <a:pPr marL="0" marR="0" lvl="0" indent="0" algn="ctr" rtl="0">
              <a:lnSpc>
                <a:spcPct val="100000"/>
              </a:lnSpc>
              <a:spcBef>
                <a:spcPts val="0"/>
              </a:spcBef>
              <a:spcAft>
                <a:spcPts val="0"/>
              </a:spcAft>
              <a:buClr>
                <a:schemeClr val="dk1"/>
              </a:buClr>
              <a:buSzPct val="25000"/>
              <a:buFont typeface="Century Gothic"/>
              <a:buNone/>
            </a:pPr>
            <a:endParaRPr lang="en-US" sz="3200" dirty="0" smtClean="0">
              <a:latin typeface="Century Gothic" panose="020B0502020202020204" pitchFamily="34" charset="0"/>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9" name="Shape 313" descr="Friday.jpg"/>
          <p:cNvPicPr preferRelativeResize="0"/>
          <p:nvPr/>
        </p:nvPicPr>
        <p:blipFill rotWithShape="1">
          <a:blip r:embed="rId6">
            <a:alphaModFix/>
          </a:blip>
          <a:srcRect/>
          <a:stretch/>
        </p:blipFill>
        <p:spPr>
          <a:xfrm>
            <a:off x="7517150" y="2709711"/>
            <a:ext cx="1604548" cy="1401566"/>
          </a:xfrm>
          <a:prstGeom prst="rect">
            <a:avLst/>
          </a:prstGeom>
          <a:noFill/>
          <a:ln>
            <a:noFill/>
          </a:ln>
        </p:spPr>
      </p:pic>
      <p:sp>
        <p:nvSpPr>
          <p:cNvPr id="10" name="TextBox 9"/>
          <p:cNvSpPr txBox="1"/>
          <p:nvPr/>
        </p:nvSpPr>
        <p:spPr>
          <a:xfrm>
            <a:off x="7394487" y="2682889"/>
            <a:ext cx="2151938" cy="307777"/>
          </a:xfrm>
          <a:prstGeom prst="rect">
            <a:avLst/>
          </a:prstGeom>
          <a:solidFill>
            <a:schemeClr val="bg1"/>
          </a:solidFill>
          <a:ln>
            <a:solidFill>
              <a:schemeClr val="bg1"/>
            </a:solidFill>
          </a:ln>
        </p:spPr>
        <p:txBody>
          <a:bodyPr wrap="square" rtlCol="0">
            <a:spAutoFit/>
          </a:bodyPr>
          <a:lstStyle/>
          <a:p>
            <a:r>
              <a:rPr lang="en-US" dirty="0" smtClean="0">
                <a:solidFill>
                  <a:schemeClr val="accent6"/>
                </a:solidFill>
              </a:rPr>
              <a:t>Thursday  11/9/2017</a:t>
            </a:r>
            <a:endParaRPr lang="en-US" dirty="0">
              <a:solidFill>
                <a:schemeClr val="accent6"/>
              </a:solidFill>
            </a:endParaRPr>
          </a:p>
        </p:txBody>
      </p:sp>
    </p:spTree>
    <p:extLst>
      <p:ext uri="{BB962C8B-B14F-4D97-AF65-F5344CB8AC3E}">
        <p14:creationId xmlns:p14="http://schemas.microsoft.com/office/powerpoint/2010/main" val="2677124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525741"/>
            <a:ext cx="11116200" cy="311182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5400" b="1" dirty="0" smtClean="0">
                <a:solidFill>
                  <a:schemeClr val="dk1"/>
                </a:solidFill>
                <a:latin typeface="Century Gothic"/>
                <a:ea typeface="Century Gothic"/>
                <a:cs typeface="Century Gothic"/>
                <a:sym typeface="Century Gothic"/>
              </a:rPr>
              <a:t>Kiwanis Takeover Basket Making</a:t>
            </a:r>
            <a:endParaRPr lang="en-US" sz="5400" b="0" i="0" u="none" strike="noStrike" cap="none" dirty="0" smtClean="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r>
              <a:rPr lang="en-US" sz="5400" dirty="0" smtClean="0">
                <a:solidFill>
                  <a:schemeClr val="dk1"/>
                </a:solidFill>
                <a:latin typeface="Century Gothic"/>
                <a:ea typeface="Century Gothic"/>
                <a:cs typeface="Century Gothic"/>
                <a:sym typeface="Century Gothic"/>
              </a:rPr>
              <a:t>Making </a:t>
            </a:r>
            <a:r>
              <a:rPr lang="en-US" sz="5400" dirty="0" smtClean="0">
                <a:solidFill>
                  <a:schemeClr val="dk1"/>
                </a:solidFill>
                <a:latin typeface="Century Gothic"/>
                <a:ea typeface="Century Gothic"/>
                <a:cs typeface="Century Gothic"/>
                <a:sym typeface="Century Gothic"/>
              </a:rPr>
              <a:t>baskets (7-8 needed)</a:t>
            </a:r>
            <a:endParaRPr lang="en-US" sz="5400"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r>
              <a:rPr lang="en-US" sz="5400" dirty="0" smtClean="0">
                <a:solidFill>
                  <a:schemeClr val="dk1"/>
                </a:solidFill>
                <a:latin typeface="Century Gothic"/>
                <a:ea typeface="Century Gothic"/>
                <a:cs typeface="Century Gothic"/>
                <a:sym typeface="Century Gothic"/>
              </a:rPr>
              <a:t>Donations from </a:t>
            </a:r>
            <a:r>
              <a:rPr lang="en-US" sz="5400" dirty="0" smtClean="0">
                <a:solidFill>
                  <a:schemeClr val="dk1"/>
                </a:solidFill>
                <a:latin typeface="Century Gothic"/>
                <a:ea typeface="Century Gothic"/>
                <a:cs typeface="Century Gothic"/>
                <a:sym typeface="Century Gothic"/>
              </a:rPr>
              <a:t>members</a:t>
            </a:r>
            <a:endParaRPr lang="en-US" sz="54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182390"/>
            <a:ext cx="11116200" cy="410689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r>
              <a:rPr lang="en-US" sz="3200" b="1" dirty="0">
                <a:latin typeface="Century Gothic" panose="020B0502020202020204" pitchFamily="34" charset="0"/>
              </a:rPr>
              <a:t>Suggestions:</a:t>
            </a:r>
          </a:p>
          <a:p>
            <a:pPr marL="342900" indent="-342900">
              <a:buAutoNum type="arabicPeriod"/>
            </a:pPr>
            <a:r>
              <a:rPr lang="en-US" sz="3200" dirty="0">
                <a:latin typeface="Century Gothic" panose="020B0502020202020204" pitchFamily="34" charset="0"/>
              </a:rPr>
              <a:t>Bath and Body Basket</a:t>
            </a:r>
          </a:p>
          <a:p>
            <a:pPr marL="342900" indent="-342900">
              <a:buAutoNum type="arabicPeriod"/>
            </a:pPr>
            <a:r>
              <a:rPr lang="en-US" sz="3200" dirty="0">
                <a:latin typeface="Century Gothic" panose="020B0502020202020204" pitchFamily="34" charset="0"/>
              </a:rPr>
              <a:t>Movie Basket</a:t>
            </a:r>
          </a:p>
          <a:p>
            <a:pPr marL="342900" indent="-342900">
              <a:buAutoNum type="arabicPeriod"/>
            </a:pPr>
            <a:r>
              <a:rPr lang="en-US" sz="3200" dirty="0">
                <a:latin typeface="Century Gothic" panose="020B0502020202020204" pitchFamily="34" charset="0"/>
              </a:rPr>
              <a:t>Candy Basket</a:t>
            </a:r>
          </a:p>
          <a:p>
            <a:pPr marL="342900" indent="-342900">
              <a:buAutoNum type="arabicPeriod"/>
            </a:pPr>
            <a:r>
              <a:rPr lang="en-US" sz="3200" dirty="0">
                <a:latin typeface="Century Gothic" panose="020B0502020202020204" pitchFamily="34" charset="0"/>
              </a:rPr>
              <a:t>Sports Basket</a:t>
            </a:r>
          </a:p>
          <a:p>
            <a:pPr marL="342900" indent="-342900">
              <a:buAutoNum type="arabicPeriod"/>
            </a:pPr>
            <a:r>
              <a:rPr lang="en-US" sz="3200" dirty="0">
                <a:latin typeface="Century Gothic" panose="020B0502020202020204" pitchFamily="34" charset="0"/>
              </a:rPr>
              <a:t>Car Basket</a:t>
            </a:r>
          </a:p>
          <a:p>
            <a:pPr marL="342900" indent="-342900">
              <a:buAutoNum type="arabicPeriod"/>
            </a:pPr>
            <a:r>
              <a:rPr lang="en-US" sz="3200" dirty="0">
                <a:latin typeface="Century Gothic" panose="020B0502020202020204" pitchFamily="34" charset="0"/>
              </a:rPr>
              <a:t>Cheese and Bread Basket</a:t>
            </a:r>
          </a:p>
          <a:p>
            <a:pPr marL="342900" indent="-342900">
              <a:buAutoNum type="arabicPeriod"/>
            </a:pPr>
            <a:r>
              <a:rPr lang="en-US" sz="3200" dirty="0">
                <a:latin typeface="Century Gothic" panose="020B0502020202020204" pitchFamily="34" charset="0"/>
              </a:rPr>
              <a:t>Baking Basket</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3" name="Picture 2" descr="Gourmet Mom on-the-Go: November 200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4428" y="2376187"/>
            <a:ext cx="2915580" cy="3887440"/>
          </a:xfrm>
          <a:prstGeom prst="rect">
            <a:avLst/>
          </a:prstGeom>
        </p:spPr>
      </p:pic>
    </p:spTree>
    <p:extLst>
      <p:ext uri="{BB962C8B-B14F-4D97-AF65-F5344CB8AC3E}">
        <p14:creationId xmlns:p14="http://schemas.microsoft.com/office/powerpoint/2010/main" val="3525320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40605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buClr>
                <a:schemeClr val="dk1"/>
              </a:buClr>
              <a:buSzPct val="25000"/>
            </a:pPr>
            <a:r>
              <a:rPr lang="en-US" sz="3200" b="1" dirty="0">
                <a:solidFill>
                  <a:schemeClr val="dk1"/>
                </a:solidFill>
                <a:latin typeface="Century Gothic"/>
                <a:ea typeface="Century Gothic"/>
                <a:cs typeface="Century Gothic"/>
                <a:sym typeface="Century Gothic"/>
              </a:rPr>
              <a:t>Key Club </a:t>
            </a:r>
            <a:r>
              <a:rPr lang="en-US" sz="3200" b="1" dirty="0" smtClean="0">
                <a:solidFill>
                  <a:schemeClr val="dk1"/>
                </a:solidFill>
                <a:latin typeface="Century Gothic"/>
                <a:ea typeface="Century Gothic"/>
                <a:cs typeface="Century Gothic"/>
                <a:sym typeface="Century Gothic"/>
              </a:rPr>
              <a:t>Week (Nov. 10</a:t>
            </a:r>
            <a:r>
              <a:rPr lang="en-US" sz="3200" b="1" baseline="30000" dirty="0" smtClean="0">
                <a:solidFill>
                  <a:schemeClr val="dk1"/>
                </a:solidFill>
                <a:latin typeface="Century Gothic"/>
                <a:ea typeface="Century Gothic"/>
                <a:cs typeface="Century Gothic"/>
                <a:sym typeface="Century Gothic"/>
              </a:rPr>
              <a:t>th</a:t>
            </a:r>
            <a:r>
              <a:rPr lang="en-US" sz="3200" b="1" dirty="0" smtClean="0">
                <a:solidFill>
                  <a:schemeClr val="dk1"/>
                </a:solidFill>
                <a:latin typeface="Century Gothic"/>
                <a:ea typeface="Century Gothic"/>
                <a:cs typeface="Century Gothic"/>
                <a:sym typeface="Century Gothic"/>
              </a:rPr>
              <a:t>)</a:t>
            </a:r>
            <a:endParaRPr lang="en-US" sz="3200" b="1" dirty="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Friday- </a:t>
            </a:r>
            <a:r>
              <a:rPr lang="en-US" sz="3200" dirty="0">
                <a:solidFill>
                  <a:schemeClr val="dk1"/>
                </a:solidFill>
                <a:latin typeface="Century Gothic"/>
                <a:ea typeface="Century Gothic"/>
                <a:cs typeface="Century Gothic"/>
                <a:sym typeface="Century Gothic"/>
              </a:rPr>
              <a:t>Thank you </a:t>
            </a:r>
            <a:r>
              <a:rPr lang="en-US" sz="3200" dirty="0" smtClean="0">
                <a:solidFill>
                  <a:schemeClr val="dk1"/>
                </a:solidFill>
                <a:latin typeface="Century Gothic"/>
                <a:ea typeface="Century Gothic"/>
                <a:cs typeface="Century Gothic"/>
                <a:sym typeface="Century Gothic"/>
              </a:rPr>
              <a:t>notes </a:t>
            </a:r>
          </a:p>
          <a:p>
            <a:pPr marL="38100">
              <a:buClr>
                <a:schemeClr val="dk1"/>
              </a:buClr>
              <a:buSzPct val="100000"/>
            </a:pPr>
            <a:r>
              <a:rPr lang="en-US" sz="3200" dirty="0" smtClean="0">
                <a:solidFill>
                  <a:schemeClr val="dk1"/>
                </a:solidFill>
                <a:latin typeface="Century Gothic"/>
                <a:ea typeface="Century Gothic"/>
                <a:cs typeface="Century Gothic"/>
                <a:sym typeface="Century Gothic"/>
              </a:rPr>
              <a:t>      to </a:t>
            </a:r>
            <a:r>
              <a:rPr lang="en-US" sz="3200" dirty="0">
                <a:solidFill>
                  <a:schemeClr val="dk1"/>
                </a:solidFill>
                <a:latin typeface="Century Gothic"/>
                <a:ea typeface="Century Gothic"/>
                <a:cs typeface="Century Gothic"/>
                <a:sym typeface="Century Gothic"/>
              </a:rPr>
              <a:t>teachers (Part </a:t>
            </a:r>
            <a:r>
              <a:rPr lang="en-US" sz="3200" dirty="0" smtClean="0">
                <a:solidFill>
                  <a:schemeClr val="dk1"/>
                </a:solidFill>
                <a:latin typeface="Century Gothic"/>
                <a:ea typeface="Century Gothic"/>
                <a:cs typeface="Century Gothic"/>
                <a:sym typeface="Century Gothic"/>
              </a:rPr>
              <a:t>2)</a:t>
            </a:r>
          </a:p>
          <a:p>
            <a:pPr marL="571500" indent="-533400">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Afterschool in Mr. Moore’s </a:t>
            </a:r>
          </a:p>
          <a:p>
            <a:pPr marL="38100">
              <a:buClr>
                <a:schemeClr val="dk1"/>
              </a:buClr>
              <a:buSzPct val="100000"/>
            </a:pPr>
            <a:r>
              <a:rPr lang="en-US" sz="3200" dirty="0">
                <a:solidFill>
                  <a:schemeClr val="dk1"/>
                </a:solidFill>
                <a:latin typeface="Century Gothic"/>
                <a:ea typeface="Century Gothic"/>
                <a:cs typeface="Century Gothic"/>
                <a:sym typeface="Century Gothic"/>
              </a:rPr>
              <a:t> </a:t>
            </a:r>
            <a:r>
              <a:rPr lang="en-US" sz="3200" dirty="0" smtClean="0">
                <a:solidFill>
                  <a:schemeClr val="dk1"/>
                </a:solidFill>
                <a:latin typeface="Century Gothic"/>
                <a:ea typeface="Century Gothic"/>
                <a:cs typeface="Century Gothic"/>
                <a:sym typeface="Century Gothic"/>
              </a:rPr>
              <a:t>     Classroom @ 3:30 PM</a:t>
            </a:r>
          </a:p>
          <a:p>
            <a:pPr marL="571500" indent="-533400" algn="ctr">
              <a:buClr>
                <a:schemeClr val="dk1"/>
              </a:buClr>
              <a:buSzPct val="100000"/>
              <a:buFont typeface="Arial"/>
              <a:buChar char="•"/>
            </a:pPr>
            <a:endParaRPr lang="en-US" sz="3500"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endParaRPr lang="en-US" sz="35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62468" y="1777458"/>
            <a:ext cx="3810000" cy="5076825"/>
          </a:xfrm>
          <a:prstGeom prst="rect">
            <a:avLst/>
          </a:prstGeom>
        </p:spPr>
      </p:pic>
      <p:pic>
        <p:nvPicPr>
          <p:cNvPr id="10" name="Shape 312" descr="Thursday.jpg"/>
          <p:cNvPicPr preferRelativeResize="0"/>
          <p:nvPr/>
        </p:nvPicPr>
        <p:blipFill rotWithShape="1">
          <a:blip r:embed="rId7">
            <a:alphaModFix/>
          </a:blip>
          <a:srcRect/>
          <a:stretch/>
        </p:blipFill>
        <p:spPr>
          <a:xfrm>
            <a:off x="2243943" y="4772722"/>
            <a:ext cx="1580926" cy="1448149"/>
          </a:xfrm>
          <a:prstGeom prst="rect">
            <a:avLst/>
          </a:prstGeom>
          <a:noFill/>
          <a:ln>
            <a:noFill/>
          </a:ln>
        </p:spPr>
      </p:pic>
      <p:sp>
        <p:nvSpPr>
          <p:cNvPr id="11" name="TextBox 10"/>
          <p:cNvSpPr txBox="1"/>
          <p:nvPr/>
        </p:nvSpPr>
        <p:spPr>
          <a:xfrm>
            <a:off x="2243943" y="4772722"/>
            <a:ext cx="1841759" cy="307777"/>
          </a:xfrm>
          <a:prstGeom prst="rect">
            <a:avLst/>
          </a:prstGeom>
          <a:solidFill>
            <a:schemeClr val="bg1"/>
          </a:solidFill>
          <a:ln>
            <a:solidFill>
              <a:schemeClr val="bg1"/>
            </a:solidFill>
          </a:ln>
        </p:spPr>
        <p:txBody>
          <a:bodyPr wrap="square" rtlCol="0">
            <a:spAutoFit/>
          </a:bodyPr>
          <a:lstStyle/>
          <a:p>
            <a:r>
              <a:rPr lang="en-US" dirty="0" smtClean="0">
                <a:solidFill>
                  <a:srgbClr val="FFFF00"/>
                </a:solidFill>
              </a:rPr>
              <a:t>Friday  11/10/2017</a:t>
            </a:r>
            <a:endParaRPr lang="en-US" dirty="0">
              <a:solidFill>
                <a:srgbClr val="FFFF00"/>
              </a:solidFill>
            </a:endParaRPr>
          </a:p>
        </p:txBody>
      </p:sp>
    </p:spTree>
    <p:extLst>
      <p:ext uri="{BB962C8B-B14F-4D97-AF65-F5344CB8AC3E}">
        <p14:creationId xmlns:p14="http://schemas.microsoft.com/office/powerpoint/2010/main" val="3157952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49"/>
            <a:ext cx="11116200" cy="236723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smtClean="0">
                <a:solidFill>
                  <a:schemeClr val="dk1"/>
                </a:solidFill>
                <a:latin typeface="Century Gothic"/>
                <a:ea typeface="Century Gothic"/>
                <a:cs typeface="Century Gothic"/>
                <a:sym typeface="Century Gothic"/>
              </a:rPr>
              <a:t>Key Club T-Shirts</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Now available at the Student Store for $12</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If you got one at Fall Rally, you can pay at the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tudent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tore!</a:t>
            </a:r>
          </a:p>
          <a:p>
            <a:pPr marL="571500" marR="0" lvl="0" indent="-533400" algn="ctr" rtl="0">
              <a:lnSpc>
                <a:spcPct val="100000"/>
              </a:lnSpc>
              <a:spcBef>
                <a:spcPts val="0"/>
              </a:spcBef>
              <a:spcAft>
                <a:spcPts val="0"/>
              </a:spcAft>
              <a:buClr>
                <a:schemeClr val="dk1"/>
              </a:buClr>
              <a:buSzPct val="100000"/>
              <a:buFont typeface="Arial"/>
              <a:buChar char="•"/>
            </a:pPr>
            <a:endParaRPr lang="en-US" sz="36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610933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470165" y="2499824"/>
            <a:ext cx="11116200" cy="3709863"/>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600" b="1" i="0" u="none" strike="noStrike" cap="none" dirty="0" smtClean="0">
                <a:solidFill>
                  <a:schemeClr val="dk1"/>
                </a:solidFill>
                <a:latin typeface="Century Gothic"/>
                <a:ea typeface="Century Gothic"/>
                <a:cs typeface="Century Gothic"/>
                <a:sym typeface="Century Gothic"/>
              </a:rPr>
              <a:t>Food Fair</a:t>
            </a:r>
          </a:p>
          <a:p>
            <a:pPr marL="571500" marR="0" lvl="0" indent="-533400" algn="ctr" rtl="0">
              <a:lnSpc>
                <a:spcPct val="100000"/>
              </a:lnSpc>
              <a:spcBef>
                <a:spcPts val="0"/>
              </a:spcBef>
              <a:spcAft>
                <a:spcPts val="0"/>
              </a:spcAft>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November 17</a:t>
            </a:r>
            <a:r>
              <a:rPr lang="en-US" sz="4600" baseline="30000" dirty="0" smtClean="0">
                <a:solidFill>
                  <a:schemeClr val="dk1"/>
                </a:solidFill>
                <a:latin typeface="Century Gothic"/>
                <a:ea typeface="Century Gothic"/>
                <a:cs typeface="Century Gothic"/>
                <a:sym typeface="Century Gothic"/>
              </a:rPr>
              <a:t>th</a:t>
            </a:r>
            <a:r>
              <a:rPr lang="en-US" sz="4600" dirty="0" smtClean="0">
                <a:solidFill>
                  <a:schemeClr val="dk1"/>
                </a:solidFill>
                <a:latin typeface="Century Gothic"/>
                <a:ea typeface="Century Gothic"/>
                <a:cs typeface="Century Gothic"/>
                <a:sym typeface="Century Gothic"/>
              </a:rPr>
              <a:t> (Friday)</a:t>
            </a:r>
          </a:p>
          <a:p>
            <a:pPr marL="571500" marR="0" lvl="0" indent="-533400" algn="ctr" rtl="0">
              <a:lnSpc>
                <a:spcPct val="100000"/>
              </a:lnSpc>
              <a:spcBef>
                <a:spcPts val="0"/>
              </a:spcBef>
              <a:spcAft>
                <a:spcPts val="0"/>
              </a:spcAft>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Selling hot </a:t>
            </a:r>
            <a:r>
              <a:rPr lang="en-US" sz="4600" dirty="0" smtClean="0">
                <a:solidFill>
                  <a:schemeClr val="dk1"/>
                </a:solidFill>
                <a:latin typeface="Century Gothic"/>
                <a:ea typeface="Century Gothic"/>
                <a:cs typeface="Century Gothic"/>
                <a:sym typeface="Century Gothic"/>
              </a:rPr>
              <a:t>dogs</a:t>
            </a:r>
            <a:endParaRPr lang="en-US" sz="4600"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Need donations: Foil, chips and drinks (small pack size)</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1978954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69" name="Shape 26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70" name="Shape 270"/>
          <p:cNvSpPr txBox="1"/>
          <p:nvPr/>
        </p:nvSpPr>
        <p:spPr>
          <a:xfrm>
            <a:off x="470175" y="3061535"/>
            <a:ext cx="11116200" cy="3012505"/>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Trick or Treat Boxes for UNICEF</a:t>
            </a: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Handing out today and this week</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dirty="0">
                <a:solidFill>
                  <a:schemeClr val="dk1"/>
                </a:solidFill>
                <a:latin typeface="Century Gothic"/>
                <a:ea typeface="Century Gothic"/>
                <a:cs typeface="Century Gothic"/>
                <a:sym typeface="Century Gothic"/>
              </a:rPr>
              <a:t>Must write your name on the sheet to get 1</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dirty="0">
                <a:solidFill>
                  <a:schemeClr val="dk1"/>
                </a:solidFill>
                <a:latin typeface="Century Gothic"/>
                <a:ea typeface="Century Gothic"/>
                <a:cs typeface="Century Gothic"/>
                <a:sym typeface="Century Gothic"/>
              </a:rPr>
              <a:t>1 full box = 1 </a:t>
            </a:r>
            <a:r>
              <a:rPr lang="en-US" sz="3600" b="0" i="0" u="none" strike="noStrike" cap="none" dirty="0" smtClean="0">
                <a:solidFill>
                  <a:schemeClr val="dk1"/>
                </a:solidFill>
                <a:latin typeface="Century Gothic"/>
                <a:ea typeface="Century Gothic"/>
                <a:cs typeface="Century Gothic"/>
                <a:sym typeface="Century Gothic"/>
              </a:rPr>
              <a:t>hr</a:t>
            </a:r>
          </a:p>
          <a:p>
            <a:pPr marL="571500" marR="0" lvl="0" indent="-571500" algn="ctr" rtl="0">
              <a:lnSpc>
                <a:spcPct val="100000"/>
              </a:lnSpc>
              <a:spcBef>
                <a:spcPts val="0"/>
              </a:spcBef>
              <a:spcAft>
                <a:spcPts val="0"/>
              </a:spcAft>
              <a:buClr>
                <a:schemeClr val="dk1"/>
              </a:buClr>
              <a:buSzPct val="100000"/>
              <a:buFont typeface="Century Gothic"/>
              <a:buChar char="•"/>
            </a:pPr>
            <a:r>
              <a:rPr lang="en-US" sz="3600" dirty="0" smtClean="0">
                <a:solidFill>
                  <a:schemeClr val="dk1"/>
                </a:solidFill>
                <a:latin typeface="Century Gothic"/>
                <a:ea typeface="Century Gothic"/>
                <a:cs typeface="Century Gothic"/>
                <a:sym typeface="Century Gothic"/>
              </a:rPr>
              <a:t>Due by November 1</a:t>
            </a:r>
            <a:r>
              <a:rPr lang="en-US" sz="3600" baseline="30000" dirty="0" smtClean="0">
                <a:solidFill>
                  <a:schemeClr val="dk1"/>
                </a:solidFill>
                <a:latin typeface="Century Gothic"/>
                <a:ea typeface="Century Gothic"/>
                <a:cs typeface="Century Gothic"/>
                <a:sym typeface="Century Gothic"/>
              </a:rPr>
              <a:t>st</a:t>
            </a:r>
            <a:r>
              <a:rPr lang="en-US" sz="3600" dirty="0" smtClean="0">
                <a:solidFill>
                  <a:schemeClr val="dk1"/>
                </a:solidFill>
                <a:latin typeface="Century Gothic"/>
                <a:ea typeface="Century Gothic"/>
                <a:cs typeface="Century Gothic"/>
                <a:sym typeface="Century Gothic"/>
              </a:rPr>
              <a:t> (Tomorrow)</a:t>
            </a:r>
            <a:endParaRPr lang="en-US" sz="3600" b="0" i="0" u="none" strike="noStrike" cap="none" dirty="0">
              <a:solidFill>
                <a:schemeClr val="dk1"/>
              </a:solidFill>
              <a:latin typeface="Century Gothic"/>
              <a:ea typeface="Century Gothic"/>
              <a:cs typeface="Century Gothic"/>
              <a:sym typeface="Century Gothic"/>
            </a:endParaRPr>
          </a:p>
        </p:txBody>
      </p:sp>
      <p:pic>
        <p:nvPicPr>
          <p:cNvPr id="271" name="Shape 271"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72" name="Shape 272"/>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73" name="Shape 273"/>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74" name="Shape 274"/>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81" name="Shape 281"/>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82" name="Shape 282"/>
          <p:cNvSpPr txBox="1"/>
          <p:nvPr/>
        </p:nvSpPr>
        <p:spPr>
          <a:xfrm>
            <a:off x="470165" y="2226268"/>
            <a:ext cx="11116200" cy="40011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UNICEF</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What is it and why should you help?</a:t>
            </a:r>
          </a:p>
          <a:p>
            <a:pPr marL="457200" marR="0" lvl="0" indent="-368300" algn="l" rtl="0">
              <a:lnSpc>
                <a:spcPct val="100000"/>
              </a:lnSpc>
              <a:spcBef>
                <a:spcPts val="0"/>
              </a:spcBef>
              <a:spcAft>
                <a:spcPts val="0"/>
              </a:spcAft>
              <a:buClr>
                <a:srgbClr val="3E3E3E"/>
              </a:buClr>
              <a:buSzPct val="100000"/>
              <a:buFont typeface="Verdana"/>
              <a:buChar char="●"/>
            </a:pPr>
            <a:r>
              <a:rPr lang="en-US" sz="2200" b="0" i="0" u="none" strike="noStrike" cap="none" dirty="0">
                <a:solidFill>
                  <a:srgbClr val="3E3E3E"/>
                </a:solidFill>
                <a:highlight>
                  <a:srgbClr val="FFFFFF"/>
                </a:highlight>
                <a:latin typeface="Century Gothic"/>
                <a:ea typeface="Century Gothic"/>
                <a:cs typeface="Century Gothic"/>
                <a:sym typeface="Century Gothic"/>
              </a:rPr>
              <a:t>Maternal and neonatal tetanus (MNT) kills one baby every nine minutes — that's 60,000 babies every year who will never grow up, make their mothers laugh, play with friends or dream about the future. The effects of the disease are excruciating — tiny newborns suffer repeated, painful convulsions and extreme sensitivity to light and touch. A significant number of women die from MNT each year too.</a:t>
            </a:r>
            <a:r>
              <a:rPr lang="en-US" sz="2200" b="1" i="0" u="none" strike="noStrike" cap="none" dirty="0">
                <a:solidFill>
                  <a:srgbClr val="3E3E3E"/>
                </a:solidFill>
                <a:highlight>
                  <a:srgbClr val="FFFFFF"/>
                </a:highlight>
                <a:latin typeface="Century Gothic"/>
                <a:ea typeface="Century Gothic"/>
                <a:cs typeface="Century Gothic"/>
                <a:sym typeface="Century Gothic"/>
              </a:rPr>
              <a:t> It only takes $1.80 to vaccinate a mother from this disease and save her and her unborn children's lives.</a:t>
            </a:r>
          </a:p>
        </p:txBody>
      </p:sp>
      <p:pic>
        <p:nvPicPr>
          <p:cNvPr id="283" name="Shape 283"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84" name="Shape 284"/>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85" name="Shape 285"/>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86" name="Shape 286"/>
          <p:cNvPicPr preferRelativeResize="0"/>
          <p:nvPr/>
        </p:nvPicPr>
        <p:blipFill rotWithShape="1">
          <a:blip r:embed="rId5">
            <a:alphaModFix/>
          </a:blip>
          <a:srcRect/>
          <a:stretch/>
        </p:blipFill>
        <p:spPr>
          <a:xfrm>
            <a:off x="5959139" y="547387"/>
            <a:ext cx="5626157" cy="566693"/>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02" name="Shape 102"/>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pic>
        <p:nvPicPr>
          <p:cNvPr id="103" name="Shape 103" descr="CNHlogo.png"/>
          <p:cNvPicPr preferRelativeResize="0"/>
          <p:nvPr/>
        </p:nvPicPr>
        <p:blipFill rotWithShape="1">
          <a:blip r:embed="rId3">
            <a:alphaModFix/>
          </a:blip>
          <a:srcRect/>
          <a:stretch/>
        </p:blipFill>
        <p:spPr>
          <a:xfrm>
            <a:off x="293592" y="106038"/>
            <a:ext cx="1419296" cy="1377025"/>
          </a:xfrm>
          <a:prstGeom prst="rect">
            <a:avLst/>
          </a:prstGeom>
          <a:noFill/>
          <a:ln>
            <a:noFill/>
          </a:ln>
        </p:spPr>
      </p:pic>
      <p:pic>
        <p:nvPicPr>
          <p:cNvPr id="104" name="Shape 104"/>
          <p:cNvPicPr preferRelativeResize="0"/>
          <p:nvPr/>
        </p:nvPicPr>
        <p:blipFill rotWithShape="1">
          <a:blip r:embed="rId4">
            <a:alphaModFix/>
          </a:blip>
          <a:srcRect/>
          <a:stretch/>
        </p:blipFill>
        <p:spPr>
          <a:xfrm>
            <a:off x="1" y="1592504"/>
            <a:ext cx="11967088" cy="457200"/>
          </a:xfrm>
          <a:prstGeom prst="rect">
            <a:avLst/>
          </a:prstGeom>
          <a:noFill/>
          <a:ln>
            <a:noFill/>
          </a:ln>
        </p:spPr>
      </p:pic>
      <p:sp>
        <p:nvSpPr>
          <p:cNvPr id="105" name="Shape 105"/>
          <p:cNvSpPr txBox="1"/>
          <p:nvPr/>
        </p:nvSpPr>
        <p:spPr>
          <a:xfrm>
            <a:off x="293592" y="3380598"/>
            <a:ext cx="11604812" cy="156966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I pledge on my honor to uphold the objects of Key Club International; </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To build my home school and community;</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To serve my nation and god;</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And to combat all forces which tend to undermine these institutions </a:t>
            </a:r>
          </a:p>
        </p:txBody>
      </p:sp>
      <p:sp>
        <p:nvSpPr>
          <p:cNvPr id="106" name="Shape 106"/>
          <p:cNvSpPr txBox="1"/>
          <p:nvPr/>
        </p:nvSpPr>
        <p:spPr>
          <a:xfrm>
            <a:off x="3355410" y="2403841"/>
            <a:ext cx="5481177"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KEY CLUB PLEDGE</a:t>
            </a:r>
          </a:p>
        </p:txBody>
      </p:sp>
      <p:pic>
        <p:nvPicPr>
          <p:cNvPr id="107" name="Shape 107"/>
          <p:cNvPicPr preferRelativeResize="0"/>
          <p:nvPr/>
        </p:nvPicPr>
        <p:blipFill rotWithShape="1">
          <a:blip r:embed="rId5">
            <a:alphaModFix/>
          </a:blip>
          <a:srcRect/>
          <a:stretch/>
        </p:blipFill>
        <p:spPr>
          <a:xfrm>
            <a:off x="6023039" y="522465"/>
            <a:ext cx="5626158" cy="566693"/>
          </a:xfrm>
          <a:prstGeom prst="rect">
            <a:avLst/>
          </a:prstGeom>
          <a:noFill/>
          <a:ln>
            <a:noFill/>
          </a:ln>
        </p:spPr>
      </p:pic>
      <p:sp>
        <p:nvSpPr>
          <p:cNvPr id="108" name="Shape 108"/>
          <p:cNvSpPr/>
          <p:nvPr/>
        </p:nvSpPr>
        <p:spPr>
          <a:xfrm>
            <a:off x="549518" y="1559494"/>
            <a:ext cx="1584082"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Pledges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30" name="Shape 33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31" name="Shape 331"/>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HOW DO YOU FEEL?</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I (we) FEEL GOOD, OH I (we) FEEL SO GOOD</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*pelvic thrust* UGH!</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I (we) FEEL FINE, ALL OF THE TIME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*fist pump while turning in circle*ABOOGA! ABOOGA! ABOOGA-BOOGA-BOOGA!!</a:t>
            </a:r>
          </a:p>
        </p:txBody>
      </p:sp>
      <p:pic>
        <p:nvPicPr>
          <p:cNvPr id="332" name="Shape 332"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33" name="Shape 333"/>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34" name="Shape 334"/>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SPIRIT CHEERS!</a:t>
            </a:r>
          </a:p>
        </p:txBody>
      </p:sp>
      <p:pic>
        <p:nvPicPr>
          <p:cNvPr id="335" name="Shape 335"/>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41" name="Shape 341"/>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42" name="Shape 342"/>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REMIX</a:t>
            </a:r>
            <a:br>
              <a:rPr lang="en-US" sz="4000" b="0" i="0" u="none" strike="noStrike" cap="none" dirty="0">
                <a:solidFill>
                  <a:schemeClr val="dk1"/>
                </a:solidFill>
                <a:latin typeface="Century Gothic"/>
                <a:ea typeface="Century Gothic"/>
                <a:cs typeface="Century Gothic"/>
                <a:sym typeface="Century Gothic"/>
              </a:rPr>
            </a:br>
            <a:r>
              <a:rPr lang="en-US" sz="4000" b="0" i="0" u="none" strike="noStrike" cap="none" dirty="0">
                <a:solidFill>
                  <a:schemeClr val="dk1"/>
                </a:solidFill>
                <a:latin typeface="Century Gothic"/>
                <a:ea typeface="Century Gothic"/>
                <a:cs typeface="Century Gothic"/>
                <a:sym typeface="Century Gothic"/>
              </a:rPr>
              <a:t>***When someone says “REMIX!”***</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Hold up, wait a minute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Let me put some robot in it</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*do the robot* Oh, some robot, oh, oh, some robot</a:t>
            </a:r>
          </a:p>
          <a:p>
            <a:pPr marL="0" marR="0" lvl="0" indent="0" algn="ctr" rtl="0">
              <a:lnSpc>
                <a:spcPct val="100000"/>
              </a:lnSpc>
              <a:spcBef>
                <a:spcPts val="0"/>
              </a:spcBef>
              <a:spcAft>
                <a:spcPts val="0"/>
              </a:spcAft>
              <a:buClr>
                <a:srgbClr val="000000"/>
              </a:buClr>
              <a:buFont typeface="Arial"/>
              <a:buNone/>
            </a:pPr>
            <a:endParaRPr sz="4000" b="0" i="0" u="none" strike="noStrike" cap="none" dirty="0">
              <a:solidFill>
                <a:schemeClr val="dk1"/>
              </a:solidFill>
              <a:latin typeface="Century Gothic"/>
              <a:ea typeface="Century Gothic"/>
              <a:cs typeface="Century Gothic"/>
              <a:sym typeface="Century Gothic"/>
            </a:endParaRPr>
          </a:p>
        </p:txBody>
      </p:sp>
      <p:pic>
        <p:nvPicPr>
          <p:cNvPr id="343" name="Shape 343"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44" name="Shape 344"/>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45" name="Shape 345"/>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SPIRIT CHEERS!</a:t>
            </a:r>
          </a:p>
        </p:txBody>
      </p:sp>
      <p:pic>
        <p:nvPicPr>
          <p:cNvPr id="346" name="Shape 346"/>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81" name="Shape 381" descr="http://www.cnhkeyclub.org/downloads/Resources/Graphics/Bees/1617/GD_BeeSubmissions_10/GD_ITrinh_10_1617.png"/>
          <p:cNvPicPr preferRelativeResize="0"/>
          <p:nvPr/>
        </p:nvPicPr>
        <p:blipFill rotWithShape="1">
          <a:blip r:embed="rId3">
            <a:alphaModFix/>
          </a:blip>
          <a:srcRect/>
          <a:stretch/>
        </p:blipFill>
        <p:spPr>
          <a:xfrm>
            <a:off x="8436136" y="1828800"/>
            <a:ext cx="3755864" cy="3343701"/>
          </a:xfrm>
          <a:prstGeom prst="rect">
            <a:avLst/>
          </a:prstGeom>
          <a:noFill/>
          <a:ln>
            <a:noFill/>
          </a:ln>
        </p:spPr>
      </p:pic>
      <p:sp>
        <p:nvSpPr>
          <p:cNvPr id="374" name="Shape 374"/>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75" name="Shape 375"/>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376" name="Shape 376" descr="CNHlogo.png"/>
          <p:cNvPicPr preferRelativeResize="0"/>
          <p:nvPr/>
        </p:nvPicPr>
        <p:blipFill rotWithShape="1">
          <a:blip r:embed="rId4">
            <a:alphaModFix/>
          </a:blip>
          <a:srcRect/>
          <a:stretch/>
        </p:blipFill>
        <p:spPr>
          <a:xfrm>
            <a:off x="243840" y="77762"/>
            <a:ext cx="1419296" cy="1377025"/>
          </a:xfrm>
          <a:prstGeom prst="rect">
            <a:avLst/>
          </a:prstGeom>
          <a:noFill/>
          <a:ln>
            <a:noFill/>
          </a:ln>
        </p:spPr>
      </p:pic>
      <p:pic>
        <p:nvPicPr>
          <p:cNvPr id="377" name="Shape 377"/>
          <p:cNvPicPr preferRelativeResize="0"/>
          <p:nvPr/>
        </p:nvPicPr>
        <p:blipFill rotWithShape="1">
          <a:blip r:embed="rId5">
            <a:alphaModFix/>
          </a:blip>
          <a:srcRect/>
          <a:stretch/>
        </p:blipFill>
        <p:spPr>
          <a:xfrm>
            <a:off x="0" y="1592504"/>
            <a:ext cx="11964097" cy="457200"/>
          </a:xfrm>
          <a:prstGeom prst="rect">
            <a:avLst/>
          </a:prstGeom>
          <a:noFill/>
          <a:ln>
            <a:noFill/>
          </a:ln>
        </p:spPr>
      </p:pic>
      <p:sp>
        <p:nvSpPr>
          <p:cNvPr id="378" name="Shape 378"/>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Treasurer’s Report</a:t>
            </a:r>
          </a:p>
        </p:txBody>
      </p:sp>
      <p:sp>
        <p:nvSpPr>
          <p:cNvPr id="379" name="Shape 379"/>
          <p:cNvSpPr/>
          <p:nvPr/>
        </p:nvSpPr>
        <p:spPr>
          <a:xfrm>
            <a:off x="881675" y="2275189"/>
            <a:ext cx="10350600" cy="3464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Club dues</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$11.50</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$3.50 donation to </a:t>
            </a:r>
            <a:r>
              <a:rPr lang="en-US" sz="3200" b="0" i="0" u="none" strike="noStrike" cap="none" dirty="0" smtClean="0">
                <a:solidFill>
                  <a:schemeClr val="dk1"/>
                </a:solidFill>
                <a:latin typeface="Century Gothic"/>
                <a:ea typeface="Century Gothic"/>
                <a:cs typeface="Century Gothic"/>
                <a:sym typeface="Century Gothic"/>
              </a:rPr>
              <a:t>club</a:t>
            </a:r>
            <a:endParaRPr lang="en-US" sz="3200" dirty="0">
              <a:solidFill>
                <a:schemeClr val="dk1"/>
              </a:solidFill>
              <a:latin typeface="Century Gothic"/>
              <a:ea typeface="Century Gothic"/>
              <a:cs typeface="Century Gothic"/>
              <a:sym typeface="Century Gothic"/>
            </a:endParaRPr>
          </a:p>
          <a:p>
            <a:pPr marL="800100" marR="0" lvl="1" indent="-342900" algn="l" rtl="0">
              <a:lnSpc>
                <a:spcPct val="100000"/>
              </a:lnSpc>
              <a:spcBef>
                <a:spcPts val="0"/>
              </a:spcBef>
              <a:spcAft>
                <a:spcPts val="0"/>
              </a:spcAft>
              <a:buClr>
                <a:schemeClr val="dk1"/>
              </a:buClr>
              <a:buSzPct val="100000"/>
              <a:buFont typeface="Arial"/>
              <a:buChar char="•"/>
            </a:pPr>
            <a:endParaRPr lang="en-US" sz="3200" b="0" i="0" u="none" strike="noStrike" cap="none" dirty="0" smtClean="0">
              <a:solidFill>
                <a:schemeClr val="dk1"/>
              </a:solidFill>
              <a:latin typeface="Century Gothic"/>
              <a:ea typeface="Century Gothic"/>
              <a:cs typeface="Century Gothic"/>
              <a:sym typeface="Century Gothic"/>
            </a:endParaRPr>
          </a:p>
        </p:txBody>
      </p:sp>
      <p:pic>
        <p:nvPicPr>
          <p:cNvPr id="380" name="Shape 380"/>
          <p:cNvPicPr preferRelativeResize="0"/>
          <p:nvPr/>
        </p:nvPicPr>
        <p:blipFill rotWithShape="1">
          <a:blip r:embed="rId6">
            <a:alphaModFix/>
          </a:blip>
          <a:srcRect/>
          <a:stretch/>
        </p:blipFill>
        <p:spPr>
          <a:xfrm>
            <a:off x="6094476" y="4844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87" name="Shape 38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88" name="Shape 388"/>
          <p:cNvSpPr txBox="1"/>
          <p:nvPr/>
        </p:nvSpPr>
        <p:spPr>
          <a:xfrm>
            <a:off x="258419" y="2147760"/>
            <a:ext cx="11675161" cy="415498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you sign in with the event chair when you get to a service event or else you hours WILL NOT be counted!</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that if you sign up for an event, you come because when you sign up you are making a commitment and your other members will be counting on you!</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signed up for an event, but cannot make it to the event, make sure you let an officer, advisor, or the event chair know!</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did not sign up for an event, but are planning on attending, please contact an officer, advisor, or the event chair, letting us know you will be attending</a:t>
            </a:r>
          </a:p>
        </p:txBody>
      </p:sp>
      <p:pic>
        <p:nvPicPr>
          <p:cNvPr id="389" name="Shape 389"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390" name="Shape 390"/>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391" name="Shape 391"/>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Friendly Reminders</a:t>
            </a:r>
          </a:p>
        </p:txBody>
      </p:sp>
      <p:pic>
        <p:nvPicPr>
          <p:cNvPr id="392" name="Shape 392"/>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25" name="Shape 225"/>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26" name="Shape 226"/>
          <p:cNvSpPr txBox="1"/>
          <p:nvPr/>
        </p:nvSpPr>
        <p:spPr>
          <a:xfrm>
            <a:off x="470164" y="2176285"/>
            <a:ext cx="11115600" cy="4113004"/>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200" b="1" dirty="0" smtClean="0">
                <a:latin typeface="Century Gothic" panose="020B0502020202020204" pitchFamily="34" charset="0"/>
              </a:rPr>
              <a:t>Articles &amp; Visuals</a:t>
            </a:r>
          </a:p>
          <a:p>
            <a:pPr lvl="0">
              <a:buClr>
                <a:schemeClr val="dk1"/>
              </a:buClr>
              <a:buSzPct val="25000"/>
            </a:pPr>
            <a:r>
              <a:rPr lang="en-US" sz="3200" dirty="0" smtClean="0">
                <a:solidFill>
                  <a:schemeClr val="dk1"/>
                </a:solidFill>
                <a:highlight>
                  <a:srgbClr val="FFFFFF"/>
                </a:highlight>
                <a:latin typeface="Century Gothic"/>
                <a:ea typeface="Century Gothic"/>
                <a:cs typeface="Century Gothic"/>
                <a:sym typeface="Century Gothic"/>
              </a:rPr>
              <a:t>Consists </a:t>
            </a:r>
            <a:r>
              <a:rPr lang="en-US" sz="3200" dirty="0">
                <a:solidFill>
                  <a:schemeClr val="dk1"/>
                </a:solidFill>
                <a:highlight>
                  <a:srgbClr val="FFFFFF"/>
                </a:highlight>
                <a:latin typeface="Century Gothic"/>
                <a:ea typeface="Century Gothic"/>
                <a:cs typeface="Century Gothic"/>
                <a:sym typeface="Century Gothic"/>
              </a:rPr>
              <a:t>of:</a:t>
            </a:r>
          </a:p>
          <a:p>
            <a:pPr marL="571500" lvl="0" indent="-546100">
              <a:buClr>
                <a:schemeClr val="dk1"/>
              </a:buClr>
              <a:buSzPct val="100000"/>
              <a:buFont typeface="Century Gothic"/>
              <a:buChar char="•"/>
            </a:pPr>
            <a:r>
              <a:rPr lang="en-US" sz="3200" dirty="0">
                <a:solidFill>
                  <a:schemeClr val="dk1"/>
                </a:solidFill>
                <a:highlight>
                  <a:srgbClr val="FFFFFF"/>
                </a:highlight>
                <a:latin typeface="Century Gothic"/>
                <a:ea typeface="Century Gothic"/>
                <a:cs typeface="Century Gothic"/>
                <a:sym typeface="Century Gothic"/>
              </a:rPr>
              <a:t>3 candid (NOT POSED) pics</a:t>
            </a:r>
          </a:p>
          <a:p>
            <a:pPr marL="571500" lvl="0" indent="-546100">
              <a:buClr>
                <a:schemeClr val="dk1"/>
              </a:buClr>
              <a:buSzPct val="100000"/>
              <a:buFont typeface="Century Gothic"/>
              <a:buChar char="•"/>
            </a:pPr>
            <a:r>
              <a:rPr lang="en-US" sz="3200" dirty="0">
                <a:solidFill>
                  <a:schemeClr val="dk1"/>
                </a:solidFill>
                <a:highlight>
                  <a:srgbClr val="FFFFFF"/>
                </a:highlight>
                <a:latin typeface="Century Gothic"/>
                <a:ea typeface="Century Gothic"/>
                <a:cs typeface="Century Gothic"/>
                <a:sym typeface="Century Gothic"/>
              </a:rPr>
              <a:t>A paragraph describing </a:t>
            </a:r>
            <a:r>
              <a:rPr lang="en-US" sz="3200" dirty="0" smtClean="0">
                <a:solidFill>
                  <a:schemeClr val="dk1"/>
                </a:solidFill>
                <a:highlight>
                  <a:srgbClr val="FFFFFF"/>
                </a:highlight>
                <a:latin typeface="Century Gothic"/>
                <a:ea typeface="Century Gothic"/>
                <a:cs typeface="Century Gothic"/>
                <a:sym typeface="Century Gothic"/>
              </a:rPr>
              <a:t>it</a:t>
            </a:r>
          </a:p>
          <a:p>
            <a:pPr lvl="0">
              <a:buClr>
                <a:schemeClr val="dk1"/>
              </a:buClr>
              <a:buSzPct val="25000"/>
            </a:pPr>
            <a:r>
              <a:rPr lang="en-US" sz="3200" dirty="0" smtClean="0">
                <a:solidFill>
                  <a:schemeClr val="dk1"/>
                </a:solidFill>
                <a:highlight>
                  <a:srgbClr val="FFFFFF"/>
                </a:highlight>
                <a:latin typeface="Century Gothic"/>
                <a:ea typeface="Century Gothic"/>
                <a:cs typeface="Century Gothic"/>
                <a:sym typeface="Century Gothic"/>
              </a:rPr>
              <a:t>*</a:t>
            </a:r>
            <a:r>
              <a:rPr lang="en-US" sz="3200" dirty="0">
                <a:solidFill>
                  <a:schemeClr val="dk1"/>
                </a:solidFill>
                <a:highlight>
                  <a:srgbClr val="FFFFFF"/>
                </a:highlight>
                <a:latin typeface="Century Gothic"/>
                <a:ea typeface="Century Gothic"/>
                <a:cs typeface="Century Gothic"/>
                <a:sym typeface="Century Gothic"/>
              </a:rPr>
              <a:t>Send your finished work to the </a:t>
            </a:r>
            <a:r>
              <a:rPr lang="en-US" sz="3200" dirty="0" smtClean="0">
                <a:solidFill>
                  <a:schemeClr val="dk1"/>
                </a:solidFill>
                <a:highlight>
                  <a:srgbClr val="FFFFFF"/>
                </a:highlight>
                <a:latin typeface="Century Gothic"/>
                <a:ea typeface="Century Gothic"/>
                <a:cs typeface="Century Gothic"/>
                <a:sym typeface="Century Gothic"/>
              </a:rPr>
              <a:t>Editor </a:t>
            </a:r>
            <a:r>
              <a:rPr lang="en-US" sz="3200" dirty="0">
                <a:solidFill>
                  <a:schemeClr val="dk1"/>
                </a:solidFill>
                <a:highlight>
                  <a:srgbClr val="FFFFFF"/>
                </a:highlight>
                <a:latin typeface="Century Gothic"/>
                <a:ea typeface="Century Gothic"/>
                <a:cs typeface="Century Gothic"/>
                <a:sym typeface="Century Gothic"/>
              </a:rPr>
              <a:t>at </a:t>
            </a:r>
            <a:r>
              <a:rPr lang="en-US" sz="3200" b="1" u="sng" dirty="0" smtClean="0">
                <a:solidFill>
                  <a:schemeClr val="hlink"/>
                </a:solidFill>
                <a:highlight>
                  <a:srgbClr val="FFFFFF"/>
                </a:highlight>
                <a:latin typeface="Century Gothic"/>
                <a:ea typeface="Century Gothic"/>
                <a:cs typeface="Century Gothic"/>
                <a:sym typeface="Century Gothic"/>
              </a:rPr>
              <a:t>yc.kc.editor@gmail.com</a:t>
            </a:r>
            <a:endParaRPr lang="en-US" sz="3200" b="1" u="sng" dirty="0">
              <a:solidFill>
                <a:schemeClr val="hlink"/>
              </a:solidFill>
              <a:highlight>
                <a:srgbClr val="FFFFFF"/>
              </a:highlight>
              <a:latin typeface="Century Gothic"/>
              <a:ea typeface="Century Gothic"/>
              <a:cs typeface="Century Gothic"/>
              <a:sym typeface="Century Gothic"/>
            </a:endParaRPr>
          </a:p>
          <a:p>
            <a:pPr lvl="0">
              <a:buClr>
                <a:schemeClr val="dk1"/>
              </a:buClr>
              <a:buSzPct val="25000"/>
            </a:pPr>
            <a:r>
              <a:rPr lang="en-US" sz="3200" dirty="0">
                <a:solidFill>
                  <a:schemeClr val="dk1"/>
                </a:solidFill>
                <a:highlight>
                  <a:srgbClr val="FFFFFF"/>
                </a:highlight>
                <a:latin typeface="Century Gothic"/>
                <a:ea typeface="Century Gothic"/>
                <a:cs typeface="Century Gothic"/>
                <a:sym typeface="Century Gothic"/>
              </a:rPr>
              <a:t>*</a:t>
            </a:r>
            <a:r>
              <a:rPr lang="en-US" sz="3200" dirty="0" smtClean="0">
                <a:solidFill>
                  <a:schemeClr val="dk1"/>
                </a:solidFill>
                <a:highlight>
                  <a:srgbClr val="FFFFFF"/>
                </a:highlight>
                <a:latin typeface="Century Gothic"/>
                <a:ea typeface="Century Gothic"/>
                <a:cs typeface="Century Gothic"/>
                <a:sym typeface="Century Gothic"/>
              </a:rPr>
              <a:t>Must submit them before November 10</a:t>
            </a:r>
            <a:r>
              <a:rPr lang="en-US" sz="3200" baseline="30000" dirty="0" smtClean="0">
                <a:solidFill>
                  <a:schemeClr val="dk1"/>
                </a:solidFill>
                <a:highlight>
                  <a:srgbClr val="FFFFFF"/>
                </a:highlight>
                <a:latin typeface="Century Gothic"/>
                <a:ea typeface="Century Gothic"/>
                <a:cs typeface="Century Gothic"/>
                <a:sym typeface="Century Gothic"/>
              </a:rPr>
              <a:t>th</a:t>
            </a:r>
            <a:endParaRPr lang="en-US" sz="3200" dirty="0" smtClean="0">
              <a:solidFill>
                <a:schemeClr val="dk1"/>
              </a:solidFill>
              <a:highlight>
                <a:srgbClr val="FFFFFF"/>
              </a:highlight>
              <a:latin typeface="Century Gothic"/>
              <a:ea typeface="Century Gothic"/>
              <a:cs typeface="Century Gothic"/>
              <a:sym typeface="Century Gothic"/>
            </a:endParaRPr>
          </a:p>
          <a:p>
            <a:pPr lvl="0">
              <a:buClr>
                <a:schemeClr val="dk1"/>
              </a:buClr>
              <a:buSzPct val="25000"/>
            </a:pPr>
            <a:r>
              <a:rPr lang="en-US" sz="3200" dirty="0" smtClean="0">
                <a:solidFill>
                  <a:schemeClr val="dk1"/>
                </a:solidFill>
                <a:highlight>
                  <a:srgbClr val="FFFFFF"/>
                </a:highlight>
                <a:latin typeface="Century Gothic"/>
                <a:sym typeface="Century Gothic"/>
              </a:rPr>
              <a:t>*</a:t>
            </a:r>
            <a:r>
              <a:rPr lang="en-US" sz="3200" dirty="0" smtClean="0">
                <a:solidFill>
                  <a:schemeClr val="dk1"/>
                </a:solidFill>
                <a:highlight>
                  <a:srgbClr val="FFFFFF"/>
                </a:highlight>
                <a:latin typeface="Century Gothic"/>
                <a:ea typeface="Century Gothic"/>
                <a:cs typeface="Century Gothic"/>
                <a:sym typeface="Century Gothic"/>
              </a:rPr>
              <a:t>Can </a:t>
            </a:r>
            <a:r>
              <a:rPr lang="en-US" sz="3200" dirty="0">
                <a:solidFill>
                  <a:schemeClr val="dk1"/>
                </a:solidFill>
                <a:highlight>
                  <a:srgbClr val="FFFFFF"/>
                </a:highlight>
                <a:latin typeface="Century Gothic"/>
                <a:ea typeface="Century Gothic"/>
                <a:cs typeface="Century Gothic"/>
                <a:sym typeface="Century Gothic"/>
              </a:rPr>
              <a:t>possibly be included in the CNH </a:t>
            </a:r>
            <a:r>
              <a:rPr lang="en-US" sz="3200" dirty="0" smtClean="0">
                <a:solidFill>
                  <a:schemeClr val="dk1"/>
                </a:solidFill>
                <a:highlight>
                  <a:srgbClr val="FFFFFF"/>
                </a:highlight>
                <a:latin typeface="Century Gothic"/>
                <a:ea typeface="Century Gothic"/>
                <a:cs typeface="Century Gothic"/>
                <a:sym typeface="Century Gothic"/>
              </a:rPr>
              <a:t>newsletter</a:t>
            </a:r>
          </a:p>
          <a:p>
            <a:pPr lvl="0">
              <a:buClr>
                <a:schemeClr val="dk1"/>
              </a:buClr>
              <a:buSzPct val="25000"/>
            </a:pPr>
            <a:endParaRPr lang="en-US" sz="2800" dirty="0" smtClean="0">
              <a:solidFill>
                <a:schemeClr val="dk1"/>
              </a:solidFill>
              <a:highlight>
                <a:srgbClr val="FFFFFF"/>
              </a:highlight>
              <a:latin typeface="Century Gothic"/>
              <a:ea typeface="Century Gothic"/>
              <a:cs typeface="Century Gothic"/>
              <a:sym typeface="Century Gothic"/>
            </a:endParaRPr>
          </a:p>
          <a:p>
            <a:pPr lvl="0">
              <a:buClr>
                <a:schemeClr val="dk1"/>
              </a:buClr>
              <a:buSzPct val="25000"/>
            </a:pPr>
            <a:endParaRPr lang="en-US" sz="3200" dirty="0">
              <a:latin typeface="Century Gothic" panose="020B0502020202020204" pitchFamily="34" charset="0"/>
            </a:endParaRPr>
          </a:p>
        </p:txBody>
      </p:sp>
      <p:pic>
        <p:nvPicPr>
          <p:cNvPr id="227" name="Shape 227"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28" name="Shape 228"/>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29" name="Shape 229"/>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30" name="Shape 230"/>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1515301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98" name="Shape 39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99" name="Shape 399"/>
          <p:cNvSpPr txBox="1"/>
          <p:nvPr/>
        </p:nvSpPr>
        <p:spPr>
          <a:xfrm>
            <a:off x="287424" y="2285010"/>
            <a:ext cx="11477702" cy="3785652"/>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OFFICER CONTACT INFORMATION</a:t>
            </a:r>
          </a:p>
          <a:p>
            <a:pPr marL="0" marR="0" lvl="0" indent="0" algn="ctr" rtl="0">
              <a:lnSpc>
                <a:spcPct val="100000"/>
              </a:lnSpc>
              <a:spcBef>
                <a:spcPts val="0"/>
              </a:spcBef>
              <a:spcAft>
                <a:spcPts val="0"/>
              </a:spcAft>
              <a:buClr>
                <a:srgbClr val="000000"/>
              </a:buClr>
              <a:buFont typeface="Arial"/>
              <a:buNone/>
            </a:pPr>
            <a:endParaRPr sz="20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Lieutenant Governor – </a:t>
            </a:r>
            <a:r>
              <a:rPr lang="en-US" sz="2000" b="0" i="0" u="none" strike="noStrike" cap="none" dirty="0">
                <a:solidFill>
                  <a:schemeClr val="dk1"/>
                </a:solidFill>
                <a:latin typeface="Century Gothic"/>
                <a:ea typeface="Century Gothic"/>
                <a:cs typeface="Century Gothic"/>
                <a:sym typeface="Century Gothic"/>
              </a:rPr>
              <a:t>d14.cnhkc.ltg@gmail.com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PRESIDENT –  </a:t>
            </a:r>
            <a:r>
              <a:rPr lang="en-US" sz="2000" b="0" i="0" u="none" strike="noStrike" cap="none" dirty="0">
                <a:solidFill>
                  <a:schemeClr val="dk1"/>
                </a:solidFill>
                <a:latin typeface="Century Gothic"/>
                <a:ea typeface="Century Gothic"/>
                <a:cs typeface="Century Gothic"/>
                <a:sym typeface="Century Gothic"/>
              </a:rPr>
              <a:t>yc.kc.president@gmail.com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VICE PRESIDENT –  </a:t>
            </a:r>
            <a:r>
              <a:rPr lang="en-US" sz="2000" b="0" i="0" u="none" strike="noStrike" cap="none" dirty="0">
                <a:solidFill>
                  <a:schemeClr val="dk1"/>
                </a:solidFill>
                <a:latin typeface="Century Gothic"/>
                <a:ea typeface="Century Gothic"/>
                <a:cs typeface="Century Gothic"/>
                <a:sym typeface="Century Gothic"/>
              </a:rPr>
              <a:t>yc.kc.vicepres@gmail.com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SECRETARY –  </a:t>
            </a:r>
            <a:r>
              <a:rPr lang="en-US" sz="2000" b="0" i="0" u="none" strike="noStrike" cap="none" dirty="0">
                <a:solidFill>
                  <a:schemeClr val="dk1"/>
                </a:solidFill>
                <a:latin typeface="Century Gothic"/>
                <a:ea typeface="Century Gothic"/>
                <a:cs typeface="Century Gothic"/>
                <a:sym typeface="Century Gothic"/>
              </a:rPr>
              <a:t>yc.kc.secretary@gmail.com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TREASURER –  </a:t>
            </a:r>
            <a:r>
              <a:rPr lang="en-US" sz="2000" b="0" i="0" u="none" strike="noStrike" cap="none" dirty="0">
                <a:solidFill>
                  <a:schemeClr val="dk1"/>
                </a:solidFill>
                <a:latin typeface="Century Gothic"/>
                <a:ea typeface="Century Gothic"/>
                <a:cs typeface="Century Gothic"/>
                <a:sym typeface="Century Gothic"/>
              </a:rPr>
              <a:t>yc.kc.treasurer@gmail.com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EDITOR –  </a:t>
            </a:r>
            <a:r>
              <a:rPr lang="en-US" sz="2000" b="0" i="0" u="none" strike="noStrike" cap="none" dirty="0">
                <a:solidFill>
                  <a:schemeClr val="dk1"/>
                </a:solidFill>
                <a:latin typeface="Century Gothic"/>
                <a:ea typeface="Century Gothic"/>
                <a:cs typeface="Century Gothic"/>
                <a:sym typeface="Century Gothic"/>
              </a:rPr>
              <a:t>yc.kc.editor@gmail.com</a:t>
            </a:r>
          </a:p>
          <a:p>
            <a:pPr marL="0" marR="0" lvl="0" indent="0" algn="ctr" rtl="0">
              <a:lnSpc>
                <a:spcPct val="100000"/>
              </a:lnSpc>
              <a:spcBef>
                <a:spcPts val="0"/>
              </a:spcBef>
              <a:spcAft>
                <a:spcPts val="0"/>
              </a:spcAft>
              <a:buClr>
                <a:srgbClr val="000000"/>
              </a:buClr>
              <a:buFont typeface="Arial"/>
              <a:buNone/>
            </a:pPr>
            <a:endParaRPr sz="20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IF YOU HAVE ANY PICTURES FROM SERVICE EVENTS, WE WANT THEM!!! PLEASE SEND THEM TO THE CLUB EDITOR, OR OTHER OFFICERS SO WE CAN PUT THEM IN NEWSLETTERS, THE CLUB WEBSITE, ETC.!!!</a:t>
            </a:r>
          </a:p>
        </p:txBody>
      </p:sp>
      <p:pic>
        <p:nvPicPr>
          <p:cNvPr id="400" name="Shape 400"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01" name="Shape 401"/>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02" name="Shape 402"/>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Contact Us</a:t>
            </a:r>
          </a:p>
        </p:txBody>
      </p:sp>
      <p:pic>
        <p:nvPicPr>
          <p:cNvPr id="403" name="Shape 403"/>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09" name="Shape 40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410" name="Shape 410"/>
          <p:cNvSpPr txBox="1"/>
          <p:nvPr/>
        </p:nvSpPr>
        <p:spPr>
          <a:xfrm>
            <a:off x="287424" y="2421242"/>
            <a:ext cx="11477702" cy="341632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IF YOU CHAIR AN EVENT:</a:t>
            </a:r>
          </a:p>
          <a:p>
            <a:pPr marL="571500" marR="0" lvl="0" indent="-571500" algn="ctr" rtl="0">
              <a:lnSpc>
                <a:spcPct val="100000"/>
              </a:lnSpc>
              <a:spcBef>
                <a:spcPts val="0"/>
              </a:spcBef>
              <a:spcAft>
                <a:spcPts val="0"/>
              </a:spcAft>
              <a:buClr>
                <a:schemeClr val="dk1"/>
              </a:buClr>
              <a:buFont typeface="Arial"/>
              <a:buNone/>
            </a:pPr>
            <a:endParaRPr sz="3600" b="1"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Please make sure you send the </a:t>
            </a:r>
            <a:r>
              <a:rPr lang="en-US" sz="3600" b="1" i="0" u="none" strike="noStrike" cap="none" dirty="0">
                <a:solidFill>
                  <a:schemeClr val="dk1"/>
                </a:solidFill>
                <a:latin typeface="Century Gothic"/>
                <a:ea typeface="Century Gothic"/>
                <a:cs typeface="Century Gothic"/>
                <a:sym typeface="Century Gothic"/>
              </a:rPr>
              <a:t>ACCURATE</a:t>
            </a:r>
            <a:r>
              <a:rPr lang="en-US" sz="3600" b="0" i="0" u="none" strike="noStrike" cap="none" dirty="0">
                <a:solidFill>
                  <a:schemeClr val="dk1"/>
                </a:solidFill>
                <a:latin typeface="Century Gothic"/>
                <a:ea typeface="Century Gothic"/>
                <a:cs typeface="Century Gothic"/>
                <a:sym typeface="Century Gothic"/>
              </a:rPr>
              <a:t> hours report to the club secretary, </a:t>
            </a:r>
            <a:r>
              <a:rPr lang="en-US" sz="3600" b="1" dirty="0" smtClean="0">
                <a:solidFill>
                  <a:schemeClr val="dk1"/>
                </a:solidFill>
                <a:latin typeface="Century Gothic"/>
                <a:ea typeface="Century Gothic"/>
                <a:cs typeface="Century Gothic"/>
                <a:sym typeface="Century Gothic"/>
              </a:rPr>
              <a:t>SAM</a:t>
            </a:r>
            <a:r>
              <a:rPr lang="en-US" sz="3600" b="0" i="0" u="none" strike="noStrike" cap="none" dirty="0" smtClean="0">
                <a:solidFill>
                  <a:schemeClr val="dk1"/>
                </a:solidFill>
                <a:latin typeface="Century Gothic"/>
                <a:ea typeface="Century Gothic"/>
                <a:cs typeface="Century Gothic"/>
                <a:sym typeface="Century Gothic"/>
              </a:rPr>
              <a:t>, </a:t>
            </a:r>
            <a:r>
              <a:rPr lang="en-US" sz="3600" b="0" i="0" u="none" strike="noStrike" cap="none" dirty="0">
                <a:solidFill>
                  <a:schemeClr val="dk1"/>
                </a:solidFill>
                <a:latin typeface="Century Gothic"/>
                <a:ea typeface="Century Gothic"/>
                <a:cs typeface="Century Gothic"/>
                <a:sym typeface="Century Gothic"/>
              </a:rPr>
              <a:t>by </a:t>
            </a:r>
            <a:r>
              <a:rPr lang="en-US" sz="3600" b="1" i="0" u="none" strike="noStrike" cap="none" dirty="0">
                <a:solidFill>
                  <a:schemeClr val="dk1"/>
                </a:solidFill>
                <a:latin typeface="Century Gothic"/>
                <a:ea typeface="Century Gothic"/>
                <a:cs typeface="Century Gothic"/>
                <a:sym typeface="Century Gothic"/>
              </a:rPr>
              <a:t>EMAIL</a:t>
            </a:r>
          </a:p>
          <a:p>
            <a:pPr marL="571500" marR="0" lvl="0" indent="-571500" algn="ctr" rtl="0">
              <a:lnSpc>
                <a:spcPct val="100000"/>
              </a:lnSpc>
              <a:spcBef>
                <a:spcPts val="0"/>
              </a:spcBef>
              <a:spcAft>
                <a:spcPts val="0"/>
              </a:spcAft>
              <a:buClr>
                <a:schemeClr val="dk1"/>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yc.kc.secretary@gmail.com</a:t>
            </a:r>
          </a:p>
        </p:txBody>
      </p:sp>
      <p:pic>
        <p:nvPicPr>
          <p:cNvPr id="411" name="Shape 411"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12" name="Shape 412"/>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13" name="Shape 413"/>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Chair Reminders</a:t>
            </a:r>
          </a:p>
        </p:txBody>
      </p:sp>
      <p:pic>
        <p:nvPicPr>
          <p:cNvPr id="414" name="Shape 414"/>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20" name="Shape 42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21" name="Shape 421"/>
          <p:cNvPicPr preferRelativeResize="0"/>
          <p:nvPr/>
        </p:nvPicPr>
        <p:blipFill rotWithShape="1">
          <a:blip r:embed="rId3">
            <a:alphaModFix/>
          </a:blip>
          <a:srcRect/>
          <a:stretch/>
        </p:blipFill>
        <p:spPr>
          <a:xfrm>
            <a:off x="178248" y="2253509"/>
            <a:ext cx="1921074" cy="1921074"/>
          </a:xfrm>
          <a:prstGeom prst="rect">
            <a:avLst/>
          </a:prstGeom>
          <a:noFill/>
          <a:ln>
            <a:noFill/>
          </a:ln>
        </p:spPr>
      </p:pic>
      <p:pic>
        <p:nvPicPr>
          <p:cNvPr id="422" name="Shape 422"/>
          <p:cNvPicPr preferRelativeResize="0"/>
          <p:nvPr/>
        </p:nvPicPr>
        <p:blipFill rotWithShape="1">
          <a:blip r:embed="rId4">
            <a:alphaModFix/>
          </a:blip>
          <a:srcRect/>
          <a:stretch/>
        </p:blipFill>
        <p:spPr>
          <a:xfrm>
            <a:off x="164512" y="4417761"/>
            <a:ext cx="2244758" cy="1820674"/>
          </a:xfrm>
          <a:prstGeom prst="rect">
            <a:avLst/>
          </a:prstGeom>
          <a:noFill/>
          <a:ln>
            <a:noFill/>
          </a:ln>
        </p:spPr>
      </p:pic>
      <p:pic>
        <p:nvPicPr>
          <p:cNvPr id="423" name="Shape 423"/>
          <p:cNvPicPr preferRelativeResize="0"/>
          <p:nvPr/>
        </p:nvPicPr>
        <p:blipFill rotWithShape="1">
          <a:blip r:embed="rId5">
            <a:alphaModFix/>
          </a:blip>
          <a:srcRect/>
          <a:stretch/>
        </p:blipFill>
        <p:spPr>
          <a:xfrm>
            <a:off x="5580048" y="1767179"/>
            <a:ext cx="2515482" cy="2515482"/>
          </a:xfrm>
          <a:prstGeom prst="rect">
            <a:avLst/>
          </a:prstGeom>
          <a:noFill/>
          <a:ln>
            <a:noFill/>
          </a:ln>
        </p:spPr>
      </p:pic>
      <p:pic>
        <p:nvPicPr>
          <p:cNvPr id="424" name="Shape 424"/>
          <p:cNvPicPr preferRelativeResize="0"/>
          <p:nvPr/>
        </p:nvPicPr>
        <p:blipFill rotWithShape="1">
          <a:blip r:embed="rId6">
            <a:alphaModFix/>
          </a:blip>
          <a:srcRect/>
          <a:stretch/>
        </p:blipFill>
        <p:spPr>
          <a:xfrm>
            <a:off x="5796224" y="4188092"/>
            <a:ext cx="2096673" cy="1945436"/>
          </a:xfrm>
          <a:prstGeom prst="rect">
            <a:avLst/>
          </a:prstGeom>
          <a:noFill/>
          <a:ln>
            <a:noFill/>
          </a:ln>
        </p:spPr>
      </p:pic>
      <p:sp>
        <p:nvSpPr>
          <p:cNvPr id="425" name="Shape 425"/>
          <p:cNvSpPr txBox="1"/>
          <p:nvPr/>
        </p:nvSpPr>
        <p:spPr>
          <a:xfrm>
            <a:off x="2146912" y="2849635"/>
            <a:ext cx="3392603" cy="286232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@ychskeyclub</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@ychskc</a:t>
            </a:r>
          </a:p>
        </p:txBody>
      </p:sp>
      <p:sp>
        <p:nvSpPr>
          <p:cNvPr id="426" name="Shape 426"/>
          <p:cNvSpPr txBox="1"/>
          <p:nvPr/>
        </p:nvSpPr>
        <p:spPr>
          <a:xfrm>
            <a:off x="7876920" y="2853425"/>
            <a:ext cx="4012771" cy="3970318"/>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http://goo.gl/XOOn4e</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Enter #: 81010</a:t>
            </a: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Text: @yckc</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 </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p:txBody>
      </p:sp>
      <p:pic>
        <p:nvPicPr>
          <p:cNvPr id="427" name="Shape 427" descr="CNHlogo.png"/>
          <p:cNvPicPr preferRelativeResize="0"/>
          <p:nvPr/>
        </p:nvPicPr>
        <p:blipFill rotWithShape="1">
          <a:blip r:embed="rId7">
            <a:alphaModFix/>
          </a:blip>
          <a:srcRect/>
          <a:stretch/>
        </p:blipFill>
        <p:spPr>
          <a:xfrm>
            <a:off x="265473" y="89018"/>
            <a:ext cx="1419296" cy="1377025"/>
          </a:xfrm>
          <a:prstGeom prst="rect">
            <a:avLst/>
          </a:prstGeom>
          <a:noFill/>
          <a:ln>
            <a:noFill/>
          </a:ln>
        </p:spPr>
      </p:pic>
      <p:pic>
        <p:nvPicPr>
          <p:cNvPr id="428" name="Shape 428"/>
          <p:cNvPicPr preferRelativeResize="0"/>
          <p:nvPr/>
        </p:nvPicPr>
        <p:blipFill rotWithShape="1">
          <a:blip r:embed="rId8">
            <a:alphaModFix/>
          </a:blip>
          <a:srcRect/>
          <a:stretch/>
        </p:blipFill>
        <p:spPr>
          <a:xfrm>
            <a:off x="0" y="1592504"/>
            <a:ext cx="11967088" cy="457200"/>
          </a:xfrm>
          <a:prstGeom prst="rect">
            <a:avLst/>
          </a:prstGeom>
          <a:noFill/>
          <a:ln>
            <a:noFill/>
          </a:ln>
        </p:spPr>
      </p:pic>
      <p:sp>
        <p:nvSpPr>
          <p:cNvPr id="429" name="Shape 429"/>
          <p:cNvSpPr txBox="1"/>
          <p:nvPr/>
        </p:nvSpPr>
        <p:spPr>
          <a:xfrm>
            <a:off x="615993" y="1556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pic>
        <p:nvPicPr>
          <p:cNvPr id="430" name="Shape 430"/>
          <p:cNvPicPr preferRelativeResize="0"/>
          <p:nvPr/>
        </p:nvPicPr>
        <p:blipFill rotWithShape="1">
          <a:blip r:embed="rId9">
            <a:alphaModFix/>
          </a:blip>
          <a:srcRect/>
          <a:stretch/>
        </p:blipFill>
        <p:spPr>
          <a:xfrm>
            <a:off x="6095999" y="49574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36" name="Shape 436"/>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37" name="Shape 437" descr="CNHlogo.png"/>
          <p:cNvPicPr preferRelativeResize="0"/>
          <p:nvPr/>
        </p:nvPicPr>
        <p:blipFill rotWithShape="1">
          <a:blip r:embed="rId3">
            <a:alphaModFix/>
          </a:blip>
          <a:srcRect/>
          <a:stretch/>
        </p:blipFill>
        <p:spPr>
          <a:xfrm>
            <a:off x="259080" y="224186"/>
            <a:ext cx="1419296" cy="1377025"/>
          </a:xfrm>
          <a:prstGeom prst="rect">
            <a:avLst/>
          </a:prstGeom>
          <a:noFill/>
          <a:ln>
            <a:noFill/>
          </a:ln>
        </p:spPr>
      </p:pic>
      <p:sp>
        <p:nvSpPr>
          <p:cNvPr id="438" name="Shape 438"/>
          <p:cNvSpPr txBox="1"/>
          <p:nvPr/>
        </p:nvSpPr>
        <p:spPr>
          <a:xfrm>
            <a:off x="494866" y="3128257"/>
            <a:ext cx="8414682" cy="175432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1" i="0" u="none" strike="noStrike" cap="none" dirty="0">
                <a:solidFill>
                  <a:schemeClr val="dk1"/>
                </a:solidFill>
                <a:latin typeface="Century Gothic"/>
                <a:ea typeface="Century Gothic"/>
                <a:cs typeface="Century Gothic"/>
                <a:sym typeface="Century Gothic"/>
              </a:rPr>
              <a:t>WEBSITE</a:t>
            </a:r>
          </a:p>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ychskeyclub14.weebly.com</a:t>
            </a:r>
          </a:p>
        </p:txBody>
      </p:sp>
      <p:pic>
        <p:nvPicPr>
          <p:cNvPr id="439" name="Shape 439" descr="Screen Shot 2015-08-24 at 7.11.41 PM.png"/>
          <p:cNvPicPr preferRelativeResize="0"/>
          <p:nvPr/>
        </p:nvPicPr>
        <p:blipFill rotWithShape="1">
          <a:blip r:embed="rId4">
            <a:alphaModFix/>
          </a:blip>
          <a:srcRect/>
          <a:stretch/>
        </p:blipFill>
        <p:spPr>
          <a:xfrm>
            <a:off x="9415977" y="2062460"/>
            <a:ext cx="2044620" cy="4253526"/>
          </a:xfrm>
          <a:prstGeom prst="rect">
            <a:avLst/>
          </a:prstGeom>
          <a:noFill/>
          <a:ln>
            <a:noFill/>
          </a:ln>
        </p:spPr>
      </p:pic>
      <p:pic>
        <p:nvPicPr>
          <p:cNvPr id="440" name="Shape 440"/>
          <p:cNvPicPr preferRelativeResize="0"/>
          <p:nvPr/>
        </p:nvPicPr>
        <p:blipFill rotWithShape="1">
          <a:blip r:embed="rId5">
            <a:alphaModFix/>
          </a:blip>
          <a:srcRect/>
          <a:stretch/>
        </p:blipFill>
        <p:spPr>
          <a:xfrm>
            <a:off x="6096000" y="508991"/>
            <a:ext cx="5626158" cy="566693"/>
          </a:xfrm>
          <a:prstGeom prst="rect">
            <a:avLst/>
          </a:prstGeom>
          <a:noFill/>
          <a:ln>
            <a:noFill/>
          </a:ln>
        </p:spPr>
      </p:pic>
      <p:pic>
        <p:nvPicPr>
          <p:cNvPr id="441" name="Shape 441"/>
          <p:cNvPicPr preferRelativeResize="0"/>
          <p:nvPr/>
        </p:nvPicPr>
        <p:blipFill rotWithShape="1">
          <a:blip r:embed="rId6">
            <a:alphaModFix/>
          </a:blip>
          <a:srcRect/>
          <a:stretch/>
        </p:blipFill>
        <p:spPr>
          <a:xfrm>
            <a:off x="0" y="1564800"/>
            <a:ext cx="12192000" cy="457200"/>
          </a:xfrm>
          <a:prstGeom prst="rect">
            <a:avLst/>
          </a:prstGeom>
          <a:noFill/>
          <a:ln>
            <a:noFill/>
          </a:ln>
        </p:spPr>
      </p:pic>
      <p:sp>
        <p:nvSpPr>
          <p:cNvPr id="442" name="Shape 442"/>
          <p:cNvSpPr/>
          <p:nvPr/>
        </p:nvSpPr>
        <p:spPr>
          <a:xfrm>
            <a:off x="607532" y="1524340"/>
            <a:ext cx="267375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48" name="Shape 44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49" name="Shape 449"/>
          <p:cNvPicPr preferRelativeResize="0"/>
          <p:nvPr/>
        </p:nvPicPr>
        <p:blipFill rotWithShape="1">
          <a:blip r:embed="rId3">
            <a:alphaModFix/>
          </a:blip>
          <a:srcRect/>
          <a:stretch/>
        </p:blipFill>
        <p:spPr>
          <a:xfrm>
            <a:off x="3048" y="1592504"/>
            <a:ext cx="11964097" cy="457200"/>
          </a:xfrm>
          <a:prstGeom prst="rect">
            <a:avLst/>
          </a:prstGeom>
          <a:noFill/>
          <a:ln>
            <a:noFill/>
          </a:ln>
        </p:spPr>
      </p:pic>
      <p:pic>
        <p:nvPicPr>
          <p:cNvPr id="450" name="Shape 450" descr="CNHlogo.png"/>
          <p:cNvPicPr preferRelativeResize="0"/>
          <p:nvPr/>
        </p:nvPicPr>
        <p:blipFill rotWithShape="1">
          <a:blip r:embed="rId4">
            <a:alphaModFix/>
          </a:blip>
          <a:srcRect/>
          <a:stretch/>
        </p:blipFill>
        <p:spPr>
          <a:xfrm>
            <a:off x="310613" y="106272"/>
            <a:ext cx="1419296" cy="1377025"/>
          </a:xfrm>
          <a:prstGeom prst="rect">
            <a:avLst/>
          </a:prstGeom>
          <a:noFill/>
          <a:ln>
            <a:noFill/>
          </a:ln>
        </p:spPr>
      </p:pic>
      <p:sp>
        <p:nvSpPr>
          <p:cNvPr id="451" name="Shape 451"/>
          <p:cNvSpPr txBox="1"/>
          <p:nvPr/>
        </p:nvSpPr>
        <p:spPr>
          <a:xfrm rot="-275516">
            <a:off x="1915886" y="2548728"/>
            <a:ext cx="10276114" cy="101566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Questions?</a:t>
            </a:r>
          </a:p>
        </p:txBody>
      </p:sp>
      <p:sp>
        <p:nvSpPr>
          <p:cNvPr id="452" name="Shape 452"/>
          <p:cNvSpPr txBox="1"/>
          <p:nvPr/>
        </p:nvSpPr>
        <p:spPr>
          <a:xfrm rot="-1039518">
            <a:off x="138734" y="2902093"/>
            <a:ext cx="5528706" cy="83099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Compliments?</a:t>
            </a:r>
          </a:p>
        </p:txBody>
      </p:sp>
      <p:sp>
        <p:nvSpPr>
          <p:cNvPr id="453" name="Shape 453"/>
          <p:cNvSpPr txBox="1"/>
          <p:nvPr/>
        </p:nvSpPr>
        <p:spPr>
          <a:xfrm rot="949827">
            <a:off x="8975245" y="4016190"/>
            <a:ext cx="3137725" cy="10156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Jokes? </a:t>
            </a:r>
          </a:p>
        </p:txBody>
      </p:sp>
      <p:sp>
        <p:nvSpPr>
          <p:cNvPr id="454" name="Shape 454"/>
          <p:cNvSpPr txBox="1"/>
          <p:nvPr/>
        </p:nvSpPr>
        <p:spPr>
          <a:xfrm rot="487793">
            <a:off x="5543536" y="4828917"/>
            <a:ext cx="3829594" cy="110799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Comments?</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Calibri"/>
            </a:endParaRPr>
          </a:p>
        </p:txBody>
      </p:sp>
      <p:sp>
        <p:nvSpPr>
          <p:cNvPr id="455" name="Shape 455"/>
          <p:cNvSpPr/>
          <p:nvPr/>
        </p:nvSpPr>
        <p:spPr>
          <a:xfrm rot="-549770">
            <a:off x="1774752" y="4688959"/>
            <a:ext cx="2895745"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Concerns?</a:t>
            </a:r>
          </a:p>
        </p:txBody>
      </p:sp>
      <p:pic>
        <p:nvPicPr>
          <p:cNvPr id="456" name="Shape 456"/>
          <p:cNvPicPr preferRelativeResize="0"/>
          <p:nvPr/>
        </p:nvPicPr>
        <p:blipFill rotWithShape="1">
          <a:blip r:embed="rId5">
            <a:alphaModFix/>
          </a:blip>
          <a:srcRect/>
          <a:stretch/>
        </p:blipFill>
        <p:spPr>
          <a:xfrm>
            <a:off x="6096000" y="51299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14" name="Shape 114"/>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15" name="Shape 115"/>
          <p:cNvSpPr txBox="1"/>
          <p:nvPr/>
        </p:nvSpPr>
        <p:spPr>
          <a:xfrm>
            <a:off x="470165" y="2176304"/>
            <a:ext cx="11116070" cy="4112983"/>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571500" indent="-571500" algn="ctr">
              <a:buClr>
                <a:schemeClr val="dk1"/>
              </a:buClr>
              <a:buSzPct val="100000"/>
              <a:buFont typeface="Arial"/>
              <a:buChar char="•"/>
            </a:pPr>
            <a:r>
              <a:rPr lang="en-US" sz="4000" b="1" dirty="0" smtClean="0">
                <a:latin typeface="Century Gothic" panose="020B0502020202020204" pitchFamily="34" charset="0"/>
              </a:rPr>
              <a:t>Multicultural Assembly</a:t>
            </a:r>
          </a:p>
          <a:p>
            <a:pPr marL="571500" indent="-571500" algn="ctr">
              <a:buClr>
                <a:schemeClr val="dk1"/>
              </a:buClr>
              <a:buSzPct val="100000"/>
              <a:buFont typeface="Arial"/>
              <a:buChar char="•"/>
            </a:pPr>
            <a:r>
              <a:rPr lang="en-US" sz="4000" b="1" dirty="0" err="1" smtClean="0">
                <a:latin typeface="Century Gothic" panose="020B0502020202020204" pitchFamily="34" charset="0"/>
              </a:rPr>
              <a:t>Riverbend</a:t>
            </a:r>
            <a:r>
              <a:rPr lang="en-US" sz="4000" b="1" dirty="0" smtClean="0">
                <a:latin typeface="Century Gothic" panose="020B0502020202020204" pitchFamily="34" charset="0"/>
              </a:rPr>
              <a:t> School Tutoring</a:t>
            </a:r>
          </a:p>
          <a:p>
            <a:pPr marL="571500" indent="-571500" algn="ctr">
              <a:buClr>
                <a:schemeClr val="dk1"/>
              </a:buClr>
              <a:buSzPct val="100000"/>
              <a:buFont typeface="Arial"/>
              <a:buChar char="•"/>
            </a:pPr>
            <a:r>
              <a:rPr lang="en-US" sz="4000" b="1" dirty="0" smtClean="0">
                <a:latin typeface="Century Gothic" panose="020B0502020202020204" pitchFamily="34" charset="0"/>
              </a:rPr>
              <a:t>Glam Girls</a:t>
            </a:r>
          </a:p>
          <a:p>
            <a:pPr marL="571500" indent="-571500" algn="ctr">
              <a:buClr>
                <a:schemeClr val="dk1"/>
              </a:buClr>
              <a:buSzPct val="100000"/>
              <a:buFont typeface="Arial"/>
              <a:buChar char="•"/>
            </a:pPr>
            <a:r>
              <a:rPr lang="en-US" sz="4000" b="1" dirty="0">
                <a:latin typeface="Century Gothic" panose="020B0502020202020204" pitchFamily="34" charset="0"/>
              </a:rPr>
              <a:t>First </a:t>
            </a:r>
            <a:r>
              <a:rPr lang="en-US" sz="4000" b="1" dirty="0" smtClean="0">
                <a:latin typeface="Century Gothic" panose="020B0502020202020204" pitchFamily="34" charset="0"/>
              </a:rPr>
              <a:t>Union </a:t>
            </a:r>
            <a:r>
              <a:rPr lang="en-US" sz="4000" b="1" dirty="0">
                <a:latin typeface="Century Gothic" panose="020B0502020202020204" pitchFamily="34" charset="0"/>
              </a:rPr>
              <a:t>Methodist </a:t>
            </a:r>
            <a:r>
              <a:rPr lang="en-US" sz="4000" b="1" dirty="0" smtClean="0">
                <a:latin typeface="Century Gothic" panose="020B0502020202020204" pitchFamily="34" charset="0"/>
              </a:rPr>
              <a:t>Church</a:t>
            </a:r>
          </a:p>
          <a:p>
            <a:pPr marL="571500" indent="-571500" algn="ctr">
              <a:buClr>
                <a:schemeClr val="dk1"/>
              </a:buClr>
              <a:buSzPct val="100000"/>
              <a:buFont typeface="Arial"/>
              <a:buChar char="•"/>
            </a:pPr>
            <a:r>
              <a:rPr lang="en-US" sz="4000" b="1" dirty="0" err="1" smtClean="0">
                <a:latin typeface="Century Gothic" panose="020B0502020202020204" pitchFamily="34" charset="0"/>
              </a:rPr>
              <a:t>Playzeum</a:t>
            </a:r>
            <a:endParaRPr lang="en-US" sz="4000" b="1" dirty="0" smtClean="0">
              <a:latin typeface="Century Gothic" panose="020B0502020202020204" pitchFamily="34" charset="0"/>
            </a:endParaRPr>
          </a:p>
          <a:p>
            <a:pPr marL="571500" indent="-571500" algn="ctr">
              <a:buClr>
                <a:schemeClr val="dk1"/>
              </a:buClr>
              <a:buSzPct val="100000"/>
              <a:buFont typeface="Arial"/>
              <a:buChar char="•"/>
            </a:pPr>
            <a:r>
              <a:rPr lang="en-US" sz="4000" b="1" dirty="0" err="1" smtClean="0">
                <a:latin typeface="Century Gothic" panose="020B0502020202020204" pitchFamily="34" charset="0"/>
              </a:rPr>
              <a:t>Veterens</a:t>
            </a:r>
            <a:r>
              <a:rPr lang="en-US" sz="4000" b="1" dirty="0" smtClean="0">
                <a:latin typeface="Century Gothic" panose="020B0502020202020204" pitchFamily="34" charset="0"/>
              </a:rPr>
              <a:t>’ Dinner</a:t>
            </a:r>
            <a:endParaRPr lang="en-US" sz="4000" b="1" dirty="0">
              <a:latin typeface="Century Gothic" panose="020B0502020202020204" pitchFamily="34" charset="0"/>
            </a:endParaRPr>
          </a:p>
          <a:p>
            <a:pPr marL="571500" indent="-571500" algn="ctr">
              <a:buClr>
                <a:schemeClr val="dk1"/>
              </a:buClr>
              <a:buSzPct val="100000"/>
              <a:buFont typeface="Arial"/>
              <a:buChar char="•"/>
            </a:pPr>
            <a:endParaRPr lang="en-US" sz="4400" b="1" dirty="0" smtClean="0">
              <a:latin typeface="Century Gothic" panose="020B0502020202020204" pitchFamily="34" charset="0"/>
            </a:endParaRPr>
          </a:p>
        </p:txBody>
      </p:sp>
      <p:pic>
        <p:nvPicPr>
          <p:cNvPr id="116" name="Shape 116"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17" name="Shape 117"/>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18" name="Shape 118"/>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Recap Events</a:t>
            </a:r>
          </a:p>
        </p:txBody>
      </p:sp>
      <p:pic>
        <p:nvPicPr>
          <p:cNvPr id="119" name="Shape 119"/>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37" name="Shape 13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38" name="Shape 138"/>
          <p:cNvSpPr txBox="1"/>
          <p:nvPr/>
        </p:nvSpPr>
        <p:spPr>
          <a:xfrm>
            <a:off x="1347787" y="2562468"/>
            <a:ext cx="9496425" cy="329320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SAVE THE DATES! Major Events!</a:t>
            </a:r>
          </a:p>
          <a:p>
            <a:pPr marL="0" marR="0" lvl="0" indent="0" algn="ctr" rtl="0">
              <a:lnSpc>
                <a:spcPct val="100000"/>
              </a:lnSpc>
              <a:spcBef>
                <a:spcPts val="0"/>
              </a:spcBef>
              <a:spcAft>
                <a:spcPts val="0"/>
              </a:spcAft>
              <a:buClr>
                <a:srgbClr val="000000"/>
              </a:buClr>
              <a:buFont typeface="Arial"/>
              <a:buNone/>
            </a:pPr>
            <a:endParaRPr sz="24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NEXT EVENT</a:t>
            </a:r>
            <a:r>
              <a:rPr lang="en-US" sz="2400" b="0" i="1" u="none" strike="noStrike" cap="none" dirty="0">
                <a:solidFill>
                  <a:schemeClr val="dk1"/>
                </a:solidFill>
                <a:latin typeface="Century Gothic"/>
                <a:ea typeface="Century Gothic"/>
                <a:cs typeface="Century Gothic"/>
                <a:sym typeface="Century Gothic"/>
              </a:rPr>
              <a:t>: </a:t>
            </a:r>
            <a:r>
              <a:rPr lang="en-US" sz="2400" b="0" i="1" u="none" strike="noStrike" cap="none" dirty="0" smtClean="0">
                <a:solidFill>
                  <a:schemeClr val="dk1"/>
                </a:solidFill>
                <a:latin typeface="Century Gothic"/>
                <a:ea typeface="Century Gothic"/>
                <a:cs typeface="Century Gothic"/>
                <a:sym typeface="Century Gothic"/>
              </a:rPr>
              <a:t>Candidate </a:t>
            </a:r>
            <a:r>
              <a:rPr lang="en-US" sz="2400" b="0" i="1" u="none" strike="noStrike" cap="none" dirty="0">
                <a:solidFill>
                  <a:schemeClr val="dk1"/>
                </a:solidFill>
                <a:latin typeface="Century Gothic"/>
                <a:ea typeface="Century Gothic"/>
                <a:cs typeface="Century Gothic"/>
                <a:sym typeface="Century Gothic"/>
              </a:rPr>
              <a:t>Training Conference </a:t>
            </a:r>
            <a:r>
              <a:rPr lang="en-US" sz="2400" b="1" i="1" u="none" strike="noStrike" cap="none" dirty="0">
                <a:solidFill>
                  <a:schemeClr val="dk1"/>
                </a:solidFill>
                <a:latin typeface="Century Gothic"/>
                <a:ea typeface="Century Gothic"/>
                <a:cs typeface="Century Gothic"/>
                <a:sym typeface="Century Gothic"/>
              </a:rPr>
              <a:t>(CTC) </a:t>
            </a:r>
            <a:r>
              <a:rPr lang="en-US" sz="2400" b="0" i="1" u="none" strike="noStrike" cap="none" dirty="0">
                <a:solidFill>
                  <a:schemeClr val="dk1"/>
                </a:solidFill>
                <a:latin typeface="Century Gothic"/>
                <a:ea typeface="Century Gothic"/>
                <a:cs typeface="Century Gothic"/>
                <a:sym typeface="Century Gothic"/>
              </a:rPr>
              <a:t>– December 9</a:t>
            </a:r>
            <a:r>
              <a:rPr lang="en-US" sz="2400" b="0" i="1" u="none" strike="noStrike" cap="none" baseline="30000" dirty="0">
                <a:solidFill>
                  <a:schemeClr val="dk1"/>
                </a:solidFill>
                <a:latin typeface="Century Gothic"/>
                <a:ea typeface="Century Gothic"/>
                <a:cs typeface="Century Gothic"/>
                <a:sym typeface="Century Gothic"/>
              </a:rPr>
              <a:t>th</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Officer Candidate Training Conference </a:t>
            </a:r>
            <a:r>
              <a:rPr lang="en-US" sz="2400" b="1" i="1" u="none" strike="noStrike" cap="none" dirty="0">
                <a:solidFill>
                  <a:schemeClr val="dk1"/>
                </a:solidFill>
                <a:latin typeface="Century Gothic"/>
                <a:ea typeface="Century Gothic"/>
                <a:cs typeface="Century Gothic"/>
                <a:sym typeface="Century Gothic"/>
              </a:rPr>
              <a:t>(DOCTC) </a:t>
            </a:r>
            <a:r>
              <a:rPr lang="en-US" sz="2400" b="0" i="1" u="none" strike="noStrike" cap="none" dirty="0">
                <a:solidFill>
                  <a:schemeClr val="dk1"/>
                </a:solidFill>
                <a:latin typeface="Century Gothic"/>
                <a:ea typeface="Century Gothic"/>
                <a:cs typeface="Century Gothic"/>
                <a:sym typeface="Century Gothic"/>
              </a:rPr>
              <a:t>– December 10th</a:t>
            </a:r>
          </a:p>
          <a:p>
            <a:pPr marL="0" marR="0" lvl="0" indent="0" algn="ctr" rtl="0">
              <a:lnSpc>
                <a:spcPct val="100000"/>
              </a:lnSpc>
              <a:spcBef>
                <a:spcPts val="0"/>
              </a:spcBef>
              <a:spcAft>
                <a:spcPts val="0"/>
              </a:spcAft>
              <a:buClr>
                <a:schemeClr val="dk1"/>
              </a:buClr>
              <a:buSzPct val="25000"/>
              <a:buFont typeface="Century Gothic"/>
              <a:buNone/>
            </a:pPr>
            <a:r>
              <a:rPr lang="en-US" sz="2400" b="1" i="1" u="none" strike="noStrike" cap="none" dirty="0">
                <a:solidFill>
                  <a:schemeClr val="dk1"/>
                </a:solidFill>
                <a:latin typeface="Century Gothic"/>
                <a:ea typeface="Century Gothic"/>
                <a:cs typeface="Century Gothic"/>
                <a:sym typeface="Century Gothic"/>
              </a:rPr>
              <a:t>Conclave</a:t>
            </a:r>
            <a:r>
              <a:rPr lang="en-US" sz="2400" b="0" i="1" u="none" strike="noStrike" cap="none" dirty="0">
                <a:solidFill>
                  <a:schemeClr val="dk1"/>
                </a:solidFill>
                <a:latin typeface="Century Gothic"/>
                <a:ea typeface="Century Gothic"/>
                <a:cs typeface="Century Gothic"/>
                <a:sym typeface="Century Gothic"/>
              </a:rPr>
              <a:t> - January</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Convention </a:t>
            </a:r>
            <a:r>
              <a:rPr lang="en-US" sz="2400" b="1" i="1" u="none" strike="noStrike" cap="none" dirty="0">
                <a:solidFill>
                  <a:schemeClr val="dk1"/>
                </a:solidFill>
                <a:latin typeface="Century Gothic"/>
                <a:ea typeface="Century Gothic"/>
                <a:cs typeface="Century Gothic"/>
                <a:sym typeface="Century Gothic"/>
              </a:rPr>
              <a:t>(DCON) </a:t>
            </a:r>
            <a:r>
              <a:rPr lang="en-US" sz="2400" b="0" i="1" u="none" strike="noStrike" cap="none" dirty="0">
                <a:solidFill>
                  <a:schemeClr val="dk1"/>
                </a:solidFill>
                <a:latin typeface="Century Gothic"/>
                <a:ea typeface="Century Gothic"/>
                <a:cs typeface="Century Gothic"/>
                <a:sym typeface="Century Gothic"/>
              </a:rPr>
              <a:t>– April 13-15 in Reno, NV</a:t>
            </a:r>
          </a:p>
        </p:txBody>
      </p:sp>
      <p:pic>
        <p:nvPicPr>
          <p:cNvPr id="139" name="Shape 139" descr="CNHlogo.png"/>
          <p:cNvPicPr preferRelativeResize="0"/>
          <p:nvPr/>
        </p:nvPicPr>
        <p:blipFill rotWithShape="1">
          <a:blip r:embed="rId3">
            <a:alphaModFix/>
          </a:blip>
          <a:srcRect/>
          <a:stretch/>
        </p:blipFill>
        <p:spPr>
          <a:xfrm>
            <a:off x="304800" y="106038"/>
            <a:ext cx="1419296" cy="1377025"/>
          </a:xfrm>
          <a:prstGeom prst="rect">
            <a:avLst/>
          </a:prstGeom>
          <a:noFill/>
          <a:ln>
            <a:noFill/>
          </a:ln>
        </p:spPr>
      </p:pic>
      <p:pic>
        <p:nvPicPr>
          <p:cNvPr id="140" name="Shape 140"/>
          <p:cNvPicPr preferRelativeResize="0"/>
          <p:nvPr/>
        </p:nvPicPr>
        <p:blipFill rotWithShape="1">
          <a:blip r:embed="rId4">
            <a:alphaModFix/>
          </a:blip>
          <a:srcRect/>
          <a:stretch/>
        </p:blipFill>
        <p:spPr>
          <a:xfrm>
            <a:off x="3048" y="1592504"/>
            <a:ext cx="11964097" cy="457200"/>
          </a:xfrm>
          <a:prstGeom prst="rect">
            <a:avLst/>
          </a:prstGeom>
          <a:noFill/>
          <a:ln>
            <a:noFill/>
          </a:ln>
        </p:spPr>
      </p:pic>
      <p:pic>
        <p:nvPicPr>
          <p:cNvPr id="141" name="Shape 141"/>
          <p:cNvPicPr preferRelativeResize="0"/>
          <p:nvPr/>
        </p:nvPicPr>
        <p:blipFill rotWithShape="1">
          <a:blip r:embed="rId5">
            <a:alphaModFix/>
          </a:blip>
          <a:srcRect/>
          <a:stretch/>
        </p:blipFill>
        <p:spPr>
          <a:xfrm>
            <a:off x="6096000" y="51276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50"/>
            <a:ext cx="11116200" cy="23538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Riverbend School Tutoring</a:t>
            </a:r>
          </a:p>
          <a:p>
            <a:pPr marL="571500" marR="0" lvl="0" indent="-5334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Mondays – Thursdays</a:t>
            </a:r>
          </a:p>
          <a:p>
            <a:pPr marL="571500" marR="0" lvl="0" indent="-533400" algn="ctr" rtl="0">
              <a:lnSpc>
                <a:spcPct val="100000"/>
              </a:lnSpc>
              <a:spcBef>
                <a:spcPts val="0"/>
              </a:spcBef>
              <a:spcAft>
                <a:spcPts val="0"/>
              </a:spcAft>
              <a:buClr>
                <a:schemeClr val="dk1"/>
              </a:buClr>
              <a:buSzPct val="100000"/>
              <a:buFont typeface="Century Gothic"/>
              <a:buChar char="•"/>
            </a:pPr>
            <a:r>
              <a:rPr lang="en-US" sz="3600" b="0" i="0" u="none" strike="noStrike" cap="none" dirty="0" smtClean="0">
                <a:solidFill>
                  <a:schemeClr val="dk1"/>
                </a:solidFill>
                <a:latin typeface="Century Gothic"/>
                <a:ea typeface="Century Gothic"/>
                <a:cs typeface="Century Gothic"/>
                <a:sym typeface="Century Gothic"/>
              </a:rPr>
              <a:t>3:30-4:45</a:t>
            </a:r>
            <a:endParaRPr lang="en-US" sz="3600" b="0" i="0" u="none" strike="noStrike" cap="none"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Century Gothic"/>
              <a:buChar char="•"/>
            </a:pPr>
            <a:r>
              <a:rPr lang="en-US" sz="3600" dirty="0">
                <a:solidFill>
                  <a:schemeClr val="dk1"/>
                </a:solidFill>
                <a:latin typeface="Century Gothic"/>
                <a:ea typeface="Century Gothic"/>
                <a:cs typeface="Century Gothic"/>
                <a:sym typeface="Century Gothic"/>
              </a:rPr>
              <a:t>Please check in Juan Juarez</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720018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386641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500" b="1" i="0" u="none" strike="noStrike" cap="none" dirty="0" smtClean="0">
                <a:solidFill>
                  <a:schemeClr val="dk1"/>
                </a:solidFill>
                <a:latin typeface="Century Gothic"/>
                <a:ea typeface="Century Gothic"/>
                <a:cs typeface="Century Gothic"/>
                <a:sym typeface="Century Gothic"/>
              </a:rPr>
              <a:t>Pumpkin Drop Contest</a:t>
            </a:r>
          </a:p>
          <a:p>
            <a:pPr marL="571500" marR="0" lvl="0" indent="-533400" algn="ctr" rtl="0">
              <a:lnSpc>
                <a:spcPct val="100000"/>
              </a:lnSpc>
              <a:spcBef>
                <a:spcPts val="0"/>
              </a:spcBef>
              <a:spcAft>
                <a:spcPts val="0"/>
              </a:spcAft>
              <a:buClr>
                <a:schemeClr val="dk1"/>
              </a:buClr>
              <a:buSzPct val="100000"/>
              <a:buFont typeface="Arial"/>
              <a:buChar char="•"/>
            </a:pPr>
            <a:r>
              <a:rPr lang="en-US" sz="3500" dirty="0" smtClean="0">
                <a:solidFill>
                  <a:schemeClr val="dk1"/>
                </a:solidFill>
                <a:latin typeface="Century Gothic"/>
                <a:ea typeface="Century Gothic"/>
                <a:cs typeface="Century Gothic"/>
                <a:sym typeface="Century Gothic"/>
              </a:rPr>
              <a:t>November 4</a:t>
            </a:r>
            <a:r>
              <a:rPr lang="en-US" sz="3500" baseline="30000" dirty="0" smtClean="0">
                <a:solidFill>
                  <a:schemeClr val="dk1"/>
                </a:solidFill>
                <a:latin typeface="Century Gothic"/>
                <a:ea typeface="Century Gothic"/>
                <a:cs typeface="Century Gothic"/>
                <a:sym typeface="Century Gothic"/>
              </a:rPr>
              <a:t>th</a:t>
            </a:r>
            <a:r>
              <a:rPr lang="en-US" sz="3500" dirty="0" smtClean="0">
                <a:solidFill>
                  <a:schemeClr val="dk1"/>
                </a:solidFill>
                <a:latin typeface="Century Gothic"/>
                <a:ea typeface="Century Gothic"/>
                <a:cs typeface="Century Gothic"/>
                <a:sym typeface="Century Gothic"/>
              </a:rPr>
              <a:t> (THIS Saturday)</a:t>
            </a:r>
          </a:p>
          <a:p>
            <a:pPr marL="571500" marR="0" lvl="0" indent="-533400" algn="ctr" rtl="0">
              <a:lnSpc>
                <a:spcPct val="100000"/>
              </a:lnSpc>
              <a:spcBef>
                <a:spcPts val="0"/>
              </a:spcBef>
              <a:spcAft>
                <a:spcPts val="0"/>
              </a:spcAft>
              <a:buClr>
                <a:schemeClr val="dk1"/>
              </a:buClr>
              <a:buSzPct val="100000"/>
              <a:buFont typeface="Arial"/>
              <a:buChar char="•"/>
            </a:pPr>
            <a:r>
              <a:rPr lang="en-US" sz="3500" dirty="0" smtClean="0">
                <a:solidFill>
                  <a:schemeClr val="dk1"/>
                </a:solidFill>
                <a:latin typeface="Century Gothic"/>
                <a:ea typeface="Century Gothic"/>
                <a:cs typeface="Century Gothic"/>
                <a:sym typeface="Century Gothic"/>
              </a:rPr>
              <a:t>1</a:t>
            </a:r>
            <a:r>
              <a:rPr lang="en-US" sz="3500" baseline="30000" dirty="0" smtClean="0">
                <a:solidFill>
                  <a:schemeClr val="dk1"/>
                </a:solidFill>
                <a:latin typeface="Century Gothic"/>
                <a:ea typeface="Century Gothic"/>
                <a:cs typeface="Century Gothic"/>
                <a:sym typeface="Century Gothic"/>
              </a:rPr>
              <a:t>st</a:t>
            </a:r>
            <a:r>
              <a:rPr lang="en-US" sz="3500" dirty="0" smtClean="0">
                <a:solidFill>
                  <a:schemeClr val="dk1"/>
                </a:solidFill>
                <a:latin typeface="Century Gothic"/>
                <a:ea typeface="Century Gothic"/>
                <a:cs typeface="Century Gothic"/>
                <a:sym typeface="Century Gothic"/>
              </a:rPr>
              <a:t> Shift: 1PM-4PM</a:t>
            </a:r>
          </a:p>
          <a:p>
            <a:pPr marL="571500" marR="0" lvl="0" indent="-533400" algn="ctr" rtl="0">
              <a:lnSpc>
                <a:spcPct val="100000"/>
              </a:lnSpc>
              <a:spcBef>
                <a:spcPts val="0"/>
              </a:spcBef>
              <a:spcAft>
                <a:spcPts val="0"/>
              </a:spcAft>
              <a:buClr>
                <a:schemeClr val="dk1"/>
              </a:buClr>
              <a:buSzPct val="100000"/>
              <a:buFont typeface="Arial"/>
              <a:buChar char="•"/>
            </a:pPr>
            <a:r>
              <a:rPr lang="en-US" sz="3500" dirty="0" smtClean="0">
                <a:solidFill>
                  <a:schemeClr val="dk1"/>
                </a:solidFill>
                <a:latin typeface="Century Gothic"/>
                <a:ea typeface="Century Gothic"/>
                <a:cs typeface="Century Gothic"/>
                <a:sym typeface="Century Gothic"/>
              </a:rPr>
              <a:t>2</a:t>
            </a:r>
            <a:r>
              <a:rPr lang="en-US" sz="3500" baseline="30000" dirty="0" smtClean="0">
                <a:solidFill>
                  <a:schemeClr val="dk1"/>
                </a:solidFill>
                <a:latin typeface="Century Gothic"/>
                <a:ea typeface="Century Gothic"/>
                <a:cs typeface="Century Gothic"/>
                <a:sym typeface="Century Gothic"/>
              </a:rPr>
              <a:t>nd</a:t>
            </a:r>
            <a:r>
              <a:rPr lang="en-US" sz="3500" dirty="0" smtClean="0">
                <a:solidFill>
                  <a:schemeClr val="dk1"/>
                </a:solidFill>
                <a:latin typeface="Century Gothic"/>
                <a:ea typeface="Century Gothic"/>
                <a:cs typeface="Century Gothic"/>
                <a:sym typeface="Century Gothic"/>
              </a:rPr>
              <a:t> Shift: 4PM-8PM</a:t>
            </a:r>
          </a:p>
          <a:p>
            <a:pPr marL="571500" lvl="0" indent="-533400" algn="ctr">
              <a:buClr>
                <a:schemeClr val="dk1"/>
              </a:buClr>
              <a:buSzPct val="100000"/>
              <a:buFont typeface="Arial"/>
              <a:buChar char="•"/>
            </a:pPr>
            <a:r>
              <a:rPr lang="en-US" sz="3500" dirty="0">
                <a:latin typeface="Century Gothic" panose="020B0502020202020204" pitchFamily="34" charset="0"/>
              </a:rPr>
              <a:t>1980 S Walton Ave, Yuba City, CA, </a:t>
            </a:r>
            <a:r>
              <a:rPr lang="en-US" sz="3500" dirty="0" smtClean="0">
                <a:latin typeface="Century Gothic" panose="020B0502020202020204" pitchFamily="34" charset="0"/>
              </a:rPr>
              <a:t>95591</a:t>
            </a:r>
            <a:r>
              <a:rPr lang="en-US" sz="3500" dirty="0">
                <a:solidFill>
                  <a:schemeClr val="dk1"/>
                </a:solidFill>
                <a:latin typeface="Century Gothic"/>
                <a:sym typeface="Century Gothic"/>
              </a:rPr>
              <a:t> </a:t>
            </a:r>
            <a:r>
              <a:rPr lang="en-US" sz="3500" dirty="0" smtClean="0">
                <a:solidFill>
                  <a:schemeClr val="dk1"/>
                </a:solidFill>
                <a:latin typeface="Century Gothic"/>
                <a:sym typeface="Century Gothic"/>
              </a:rPr>
              <a:t>(</a:t>
            </a:r>
            <a:r>
              <a:rPr lang="en-US" sz="3500" dirty="0" err="1" smtClean="0">
                <a:solidFill>
                  <a:schemeClr val="dk1"/>
                </a:solidFill>
                <a:latin typeface="Century Gothic"/>
                <a:sym typeface="Century Gothic"/>
              </a:rPr>
              <a:t>Playezeum</a:t>
            </a:r>
            <a:r>
              <a:rPr lang="en-US" sz="3500" dirty="0" smtClean="0">
                <a:solidFill>
                  <a:schemeClr val="dk1"/>
                </a:solidFill>
                <a:latin typeface="Century Gothic"/>
                <a:sym typeface="Century Gothic"/>
              </a:rPr>
              <a:t> Yuba Sutter)</a:t>
            </a:r>
          </a:p>
          <a:p>
            <a:pPr marL="38100" lvl="0" algn="ctr">
              <a:buClr>
                <a:schemeClr val="dk1"/>
              </a:buClr>
              <a:buSzPct val="100000"/>
            </a:pPr>
            <a:r>
              <a:rPr lang="en-US" sz="3500" dirty="0" smtClean="0">
                <a:solidFill>
                  <a:schemeClr val="dk1"/>
                </a:solidFill>
                <a:latin typeface="Century Gothic"/>
                <a:sym typeface="Century Gothic"/>
              </a:rPr>
              <a:t>*Running booths and helping with the contest*</a:t>
            </a:r>
            <a:endParaRPr lang="en-US" sz="3500" dirty="0" smtClean="0">
              <a:latin typeface="Century Gothic" panose="020B0502020202020204" pitchFamily="34" charset="0"/>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69349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58" name="Shape 2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59" name="Shape 259"/>
          <p:cNvSpPr txBox="1"/>
          <p:nvPr/>
        </p:nvSpPr>
        <p:spPr>
          <a:xfrm>
            <a:off x="470164" y="3064950"/>
            <a:ext cx="11115601" cy="23655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200" b="1" i="0" u="none" strike="noStrike" cap="none" dirty="0">
                <a:solidFill>
                  <a:srgbClr val="000000"/>
                </a:solidFill>
                <a:latin typeface="Century Gothic" panose="020B0502020202020204" pitchFamily="34" charset="0"/>
              </a:rPr>
              <a:t>Playzeum</a:t>
            </a:r>
          </a:p>
          <a:p>
            <a:pPr marL="571500" marR="0" lvl="0" indent="-571500" algn="ctr" rtl="0">
              <a:lnSpc>
                <a:spcPct val="100000"/>
              </a:lnSpc>
              <a:spcBef>
                <a:spcPts val="0"/>
              </a:spcBef>
              <a:spcAft>
                <a:spcPts val="0"/>
              </a:spcAft>
              <a:buClr>
                <a:srgbClr val="000000"/>
              </a:buClr>
              <a:buSzPct val="100000"/>
              <a:buFont typeface="Arial"/>
              <a:buChar char="•"/>
            </a:pPr>
            <a:r>
              <a:rPr lang="en-US" sz="3200" b="0" i="0" u="none" strike="noStrike" cap="none" dirty="0" smtClean="0">
                <a:solidFill>
                  <a:srgbClr val="000000"/>
                </a:solidFill>
                <a:latin typeface="Century Gothic" panose="020B0502020202020204" pitchFamily="34" charset="0"/>
                <a:sym typeface="Arial"/>
              </a:rPr>
              <a:t>Sign </a:t>
            </a:r>
            <a:r>
              <a:rPr lang="en-US" sz="3200" b="0" i="0" u="none" strike="noStrike" cap="none" dirty="0">
                <a:solidFill>
                  <a:srgbClr val="000000"/>
                </a:solidFill>
                <a:latin typeface="Century Gothic" panose="020B0502020202020204" pitchFamily="34" charset="0"/>
                <a:sym typeface="Arial"/>
              </a:rPr>
              <a:t>up to volunteer @ yubasutterplay.org</a:t>
            </a:r>
          </a:p>
          <a:p>
            <a:pPr marL="571500" marR="0" lvl="0" indent="-571500" algn="ctr" rtl="0">
              <a:lnSpc>
                <a:spcPct val="100000"/>
              </a:lnSpc>
              <a:spcBef>
                <a:spcPts val="0"/>
              </a:spcBef>
              <a:spcAft>
                <a:spcPts val="0"/>
              </a:spcAft>
              <a:buClr>
                <a:srgbClr val="000000"/>
              </a:buClr>
              <a:buSzPct val="100000"/>
              <a:buFont typeface="Arial"/>
              <a:buChar char="•"/>
            </a:pPr>
            <a:r>
              <a:rPr lang="en-US" sz="3200" dirty="0">
                <a:latin typeface="Century Gothic" panose="020B0502020202020204" pitchFamily="34" charset="0"/>
              </a:rPr>
              <a:t>Please check in with Staci </a:t>
            </a:r>
            <a:r>
              <a:rPr lang="en-US" sz="3200" dirty="0" smtClean="0">
                <a:latin typeface="Century Gothic" panose="020B0502020202020204" pitchFamily="34" charset="0"/>
              </a:rPr>
              <a:t>Howell</a:t>
            </a:r>
          </a:p>
          <a:p>
            <a:pPr marL="571500" lvl="0" indent="-571500" algn="ctr">
              <a:buClr>
                <a:srgbClr val="000000"/>
              </a:buClr>
              <a:buSzPct val="100000"/>
              <a:buFont typeface="Arial"/>
              <a:buChar char="•"/>
            </a:pPr>
            <a:r>
              <a:rPr lang="en-US" sz="3200" dirty="0" smtClean="0">
                <a:latin typeface="Century Gothic" panose="020B0502020202020204" pitchFamily="34" charset="0"/>
              </a:rPr>
              <a:t>Located @ 1980 S Walton Ave, Yuba City, CA, 95591</a:t>
            </a:r>
            <a:endParaRPr lang="en-US" sz="3200" dirty="0">
              <a:latin typeface="Century Gothic" panose="020B0502020202020204" pitchFamily="34" charset="0"/>
            </a:endParaRPr>
          </a:p>
        </p:txBody>
      </p:sp>
      <p:pic>
        <p:nvPicPr>
          <p:cNvPr id="260" name="Shape 260"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61" name="Shape 261"/>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62" name="Shape 2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63" name="Shape 263"/>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04" name="Shape 304"/>
          <p:cNvSpPr txBox="1"/>
          <p:nvPr/>
        </p:nvSpPr>
        <p:spPr>
          <a:xfrm>
            <a:off x="470175" y="3108500"/>
            <a:ext cx="10772400" cy="23889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KEY CLUB WEEK</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dirty="0">
                <a:solidFill>
                  <a:schemeClr val="dk1"/>
                </a:solidFill>
                <a:latin typeface="Century Gothic"/>
                <a:ea typeface="Century Gothic"/>
                <a:cs typeface="Century Gothic"/>
                <a:sym typeface="Century Gothic"/>
              </a:rPr>
              <a:t>November 6-10, 2017</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p:txBody>
      </p:sp>
      <p:pic>
        <p:nvPicPr>
          <p:cNvPr id="305" name="Shape 3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06" name="Shape 306"/>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07" name="Shape 3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308" name="Shape 308"/>
          <p:cNvPicPr preferRelativeResize="0"/>
          <p:nvPr/>
        </p:nvPicPr>
        <p:blipFill rotWithShape="1">
          <a:blip r:embed="rId5">
            <a:alphaModFix/>
          </a:blip>
          <a:srcRect/>
          <a:stretch/>
        </p:blipFill>
        <p:spPr>
          <a:xfrm>
            <a:off x="5959139" y="547387"/>
            <a:ext cx="5626157" cy="566693"/>
          </a:xfrm>
          <a:prstGeom prst="rect">
            <a:avLst/>
          </a:prstGeom>
          <a:noFill/>
          <a:ln>
            <a:noFill/>
          </a:ln>
        </p:spPr>
      </p:pic>
      <p:pic>
        <p:nvPicPr>
          <p:cNvPr id="309" name="Shape 309" descr="Monday.jpg"/>
          <p:cNvPicPr preferRelativeResize="0"/>
          <p:nvPr/>
        </p:nvPicPr>
        <p:blipFill rotWithShape="1">
          <a:blip r:embed="rId6">
            <a:alphaModFix/>
          </a:blip>
          <a:srcRect/>
          <a:stretch/>
        </p:blipFill>
        <p:spPr>
          <a:xfrm>
            <a:off x="514150" y="4530525"/>
            <a:ext cx="2157842" cy="2157842"/>
          </a:xfrm>
          <a:prstGeom prst="rect">
            <a:avLst/>
          </a:prstGeom>
          <a:noFill/>
          <a:ln>
            <a:noFill/>
          </a:ln>
        </p:spPr>
      </p:pic>
      <p:pic>
        <p:nvPicPr>
          <p:cNvPr id="310" name="Shape 310" descr="Tuesday.jpg"/>
          <p:cNvPicPr preferRelativeResize="0"/>
          <p:nvPr/>
        </p:nvPicPr>
        <p:blipFill rotWithShape="1">
          <a:blip r:embed="rId7">
            <a:alphaModFix/>
          </a:blip>
          <a:srcRect/>
          <a:stretch/>
        </p:blipFill>
        <p:spPr>
          <a:xfrm>
            <a:off x="2633425" y="4530528"/>
            <a:ext cx="2157842" cy="2157842"/>
          </a:xfrm>
          <a:prstGeom prst="rect">
            <a:avLst/>
          </a:prstGeom>
          <a:noFill/>
          <a:ln>
            <a:noFill/>
          </a:ln>
        </p:spPr>
      </p:pic>
      <p:pic>
        <p:nvPicPr>
          <p:cNvPr id="311" name="Shape 311" descr="Wednesday.jpg"/>
          <p:cNvPicPr preferRelativeResize="0"/>
          <p:nvPr/>
        </p:nvPicPr>
        <p:blipFill rotWithShape="1">
          <a:blip r:embed="rId8">
            <a:alphaModFix/>
          </a:blip>
          <a:srcRect/>
          <a:stretch/>
        </p:blipFill>
        <p:spPr>
          <a:xfrm>
            <a:off x="4802625" y="4530525"/>
            <a:ext cx="2102107" cy="2157842"/>
          </a:xfrm>
          <a:prstGeom prst="rect">
            <a:avLst/>
          </a:prstGeom>
          <a:noFill/>
          <a:ln>
            <a:noFill/>
          </a:ln>
        </p:spPr>
      </p:pic>
      <p:pic>
        <p:nvPicPr>
          <p:cNvPr id="312" name="Shape 312" descr="Thursday.jpg"/>
          <p:cNvPicPr preferRelativeResize="0"/>
          <p:nvPr/>
        </p:nvPicPr>
        <p:blipFill rotWithShape="1">
          <a:blip r:embed="rId9">
            <a:alphaModFix/>
          </a:blip>
          <a:srcRect/>
          <a:stretch/>
        </p:blipFill>
        <p:spPr>
          <a:xfrm>
            <a:off x="9057338" y="4530525"/>
            <a:ext cx="2157842" cy="2157842"/>
          </a:xfrm>
          <a:prstGeom prst="rect">
            <a:avLst/>
          </a:prstGeom>
          <a:noFill/>
          <a:ln>
            <a:noFill/>
          </a:ln>
        </p:spPr>
      </p:pic>
      <p:pic>
        <p:nvPicPr>
          <p:cNvPr id="313" name="Shape 313" descr="Friday.jpg"/>
          <p:cNvPicPr preferRelativeResize="0"/>
          <p:nvPr/>
        </p:nvPicPr>
        <p:blipFill rotWithShape="1">
          <a:blip r:embed="rId10">
            <a:alphaModFix/>
          </a:blip>
          <a:srcRect/>
          <a:stretch/>
        </p:blipFill>
        <p:spPr>
          <a:xfrm>
            <a:off x="6915950" y="4530525"/>
            <a:ext cx="2157842" cy="2157842"/>
          </a:xfrm>
          <a:prstGeom prst="rect">
            <a:avLst/>
          </a:prstGeom>
          <a:noFill/>
          <a:ln>
            <a:noFill/>
          </a:ln>
        </p:spPr>
      </p:pic>
      <p:sp>
        <p:nvSpPr>
          <p:cNvPr id="2" name="TextBox 1"/>
          <p:cNvSpPr txBox="1"/>
          <p:nvPr/>
        </p:nvSpPr>
        <p:spPr>
          <a:xfrm>
            <a:off x="7070229" y="4640239"/>
            <a:ext cx="1841759" cy="307777"/>
          </a:xfrm>
          <a:prstGeom prst="rect">
            <a:avLst/>
          </a:prstGeom>
          <a:solidFill>
            <a:schemeClr val="bg1"/>
          </a:solidFill>
          <a:ln>
            <a:solidFill>
              <a:schemeClr val="bg1"/>
            </a:solidFill>
          </a:ln>
        </p:spPr>
        <p:txBody>
          <a:bodyPr wrap="square" rtlCol="0">
            <a:spAutoFit/>
          </a:bodyPr>
          <a:lstStyle/>
          <a:p>
            <a:r>
              <a:rPr lang="en-US" dirty="0" smtClean="0">
                <a:solidFill>
                  <a:schemeClr val="accent6"/>
                </a:solidFill>
              </a:rPr>
              <a:t>Thursday  11/9/2017</a:t>
            </a:r>
            <a:endParaRPr lang="en-US" dirty="0">
              <a:solidFill>
                <a:schemeClr val="accent6"/>
              </a:solidFill>
            </a:endParaRPr>
          </a:p>
        </p:txBody>
      </p:sp>
      <p:sp>
        <p:nvSpPr>
          <p:cNvPr id="14" name="TextBox 13"/>
          <p:cNvSpPr txBox="1"/>
          <p:nvPr/>
        </p:nvSpPr>
        <p:spPr>
          <a:xfrm>
            <a:off x="9228071" y="4640239"/>
            <a:ext cx="1841759" cy="307777"/>
          </a:xfrm>
          <a:prstGeom prst="rect">
            <a:avLst/>
          </a:prstGeom>
          <a:solidFill>
            <a:schemeClr val="bg1"/>
          </a:solidFill>
          <a:ln>
            <a:solidFill>
              <a:schemeClr val="bg1"/>
            </a:solidFill>
          </a:ln>
        </p:spPr>
        <p:txBody>
          <a:bodyPr wrap="square" rtlCol="0">
            <a:spAutoFit/>
          </a:bodyPr>
          <a:lstStyle/>
          <a:p>
            <a:r>
              <a:rPr lang="en-US" dirty="0" smtClean="0">
                <a:solidFill>
                  <a:srgbClr val="FFFF00"/>
                </a:solidFill>
              </a:rPr>
              <a:t>Friday  11/10/2017</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295851"/>
            <a:ext cx="11116200" cy="386641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lvl="0">
              <a:buClr>
                <a:schemeClr val="dk1"/>
              </a:buClr>
              <a:buSzPct val="25000"/>
            </a:pPr>
            <a:r>
              <a:rPr lang="en-US" sz="3500" b="1" dirty="0">
                <a:solidFill>
                  <a:schemeClr val="dk1"/>
                </a:solidFill>
                <a:latin typeface="Century Gothic"/>
                <a:ea typeface="Century Gothic"/>
                <a:cs typeface="Century Gothic"/>
                <a:sym typeface="Century Gothic"/>
              </a:rPr>
              <a:t>Key Club </a:t>
            </a:r>
            <a:r>
              <a:rPr lang="en-US" sz="3500" b="1" dirty="0" smtClean="0">
                <a:solidFill>
                  <a:schemeClr val="dk1"/>
                </a:solidFill>
                <a:latin typeface="Century Gothic"/>
                <a:ea typeface="Century Gothic"/>
                <a:cs typeface="Century Gothic"/>
                <a:sym typeface="Century Gothic"/>
              </a:rPr>
              <a:t>Week (Nov. 6</a:t>
            </a:r>
            <a:r>
              <a:rPr lang="en-US" sz="3500" b="1" baseline="30000" dirty="0" smtClean="0">
                <a:solidFill>
                  <a:schemeClr val="dk1"/>
                </a:solidFill>
                <a:latin typeface="Century Gothic"/>
                <a:ea typeface="Century Gothic"/>
                <a:cs typeface="Century Gothic"/>
                <a:sym typeface="Century Gothic"/>
              </a:rPr>
              <a:t>th</a:t>
            </a:r>
            <a:r>
              <a:rPr lang="en-US" sz="3500" b="1" dirty="0" smtClean="0">
                <a:solidFill>
                  <a:schemeClr val="dk1"/>
                </a:solidFill>
                <a:latin typeface="Century Gothic"/>
                <a:ea typeface="Century Gothic"/>
                <a:cs typeface="Century Gothic"/>
                <a:sym typeface="Century Gothic"/>
              </a:rPr>
              <a:t>)</a:t>
            </a:r>
            <a:endParaRPr lang="en-US" sz="3500" b="1" dirty="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3500" dirty="0" smtClean="0">
                <a:solidFill>
                  <a:schemeClr val="dk1"/>
                </a:solidFill>
                <a:latin typeface="Century Gothic"/>
                <a:ea typeface="Century Gothic"/>
                <a:cs typeface="Century Gothic"/>
                <a:sym typeface="Century Gothic"/>
              </a:rPr>
              <a:t>Monday- </a:t>
            </a:r>
            <a:r>
              <a:rPr lang="en-US" sz="3500" dirty="0">
                <a:solidFill>
                  <a:schemeClr val="dk1"/>
                </a:solidFill>
                <a:latin typeface="Century Gothic"/>
                <a:ea typeface="Century Gothic"/>
                <a:cs typeface="Century Gothic"/>
                <a:sym typeface="Century Gothic"/>
              </a:rPr>
              <a:t>Wear your spirit </a:t>
            </a:r>
            <a:r>
              <a:rPr lang="en-US" sz="3500" dirty="0" smtClean="0">
                <a:solidFill>
                  <a:schemeClr val="dk1"/>
                </a:solidFill>
                <a:latin typeface="Century Gothic"/>
                <a:ea typeface="Century Gothic"/>
                <a:cs typeface="Century Gothic"/>
                <a:sym typeface="Century Gothic"/>
              </a:rPr>
              <a:t>gear!!!</a:t>
            </a:r>
            <a:endParaRPr lang="en-US" sz="35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9" name="Shape 309" descr="Monday.jpg"/>
          <p:cNvPicPr preferRelativeResize="0"/>
          <p:nvPr/>
        </p:nvPicPr>
        <p:blipFill rotWithShape="1">
          <a:blip r:embed="rId6">
            <a:alphaModFix/>
          </a:blip>
          <a:srcRect/>
          <a:stretch/>
        </p:blipFill>
        <p:spPr>
          <a:xfrm>
            <a:off x="748326" y="3642188"/>
            <a:ext cx="2157842" cy="2157842"/>
          </a:xfrm>
          <a:prstGeom prst="rect">
            <a:avLst/>
          </a:prstGeom>
          <a:noFill/>
          <a:ln>
            <a:noFill/>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3465" y="3642188"/>
            <a:ext cx="3810299" cy="2157842"/>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5803" y="2376188"/>
            <a:ext cx="2752392" cy="3667773"/>
          </a:xfrm>
          <a:prstGeom prst="rect">
            <a:avLst/>
          </a:prstGeom>
        </p:spPr>
      </p:pic>
    </p:spTree>
    <p:extLst>
      <p:ext uri="{BB962C8B-B14F-4D97-AF65-F5344CB8AC3E}">
        <p14:creationId xmlns:p14="http://schemas.microsoft.com/office/powerpoint/2010/main" val="1499186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1096</Words>
  <Application>Microsoft Office PowerPoint</Application>
  <PresentationFormat>Widescreen</PresentationFormat>
  <Paragraphs>199</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Century Gothic</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 R Le</dc:creator>
  <cp:lastModifiedBy>Talia R Le</cp:lastModifiedBy>
  <cp:revision>29</cp:revision>
  <dcterms:modified xsi:type="dcterms:W3CDTF">2017-10-30T20:59:14Z</dcterms:modified>
</cp:coreProperties>
</file>