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60" r:id="rId5"/>
    <p:sldId id="275" r:id="rId6"/>
    <p:sldId id="266" r:id="rId7"/>
    <p:sldId id="288" r:id="rId8"/>
    <p:sldId id="289" r:id="rId9"/>
    <p:sldId id="291" r:id="rId10"/>
    <p:sldId id="293" r:id="rId11"/>
    <p:sldId id="270" r:id="rId12"/>
    <p:sldId id="268" r:id="rId13"/>
    <p:sldId id="292" r:id="rId14"/>
    <p:sldId id="290" r:id="rId15"/>
    <p:sldId id="271" r:id="rId16"/>
    <p:sldId id="272" r:id="rId17"/>
    <p:sldId id="273" r:id="rId18"/>
    <p:sldId id="277" r:id="rId19"/>
    <p:sldId id="278" r:id="rId20"/>
    <p:sldId id="281" r:id="rId21"/>
    <p:sldId id="282" r:id="rId22"/>
    <p:sldId id="283" r:id="rId23"/>
    <p:sldId id="284" r:id="rId24"/>
    <p:sldId id="285" r:id="rId25"/>
    <p:sldId id="286" r:id="rId26"/>
    <p:sldId id="287"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snapToGrid="0">
      <p:cViewPr varScale="1">
        <p:scale>
          <a:sx n="70" d="100"/>
          <a:sy n="70" d="100"/>
        </p:scale>
        <p:origin x="72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02307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084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095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92204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29476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7050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34480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9954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7727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8803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8183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3510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773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8808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68239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8096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6487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5677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0786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7077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299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6929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103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93908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3268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934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3145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5" name="Shape 2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177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1270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gif"/><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89" name="Shape 8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sp>
        <p:nvSpPr>
          <p:cNvPr id="90" name="Shape 90"/>
          <p:cNvSpPr txBox="1"/>
          <p:nvPr/>
        </p:nvSpPr>
        <p:spPr>
          <a:xfrm>
            <a:off x="1528498" y="2807046"/>
            <a:ext cx="9153397" cy="3416320"/>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 Key Club Meeting</a:t>
            </a:r>
          </a:p>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October </a:t>
            </a:r>
            <a:r>
              <a:rPr lang="en-US" sz="4800" dirty="0" smtClean="0">
                <a:solidFill>
                  <a:schemeClr val="dk1"/>
                </a:solidFill>
                <a:latin typeface="Century Gothic"/>
                <a:ea typeface="Century Gothic"/>
                <a:cs typeface="Century Gothic"/>
                <a:sym typeface="Century Gothic"/>
              </a:rPr>
              <a:t>24</a:t>
            </a:r>
            <a:r>
              <a:rPr lang="en-US" sz="4800" b="0" i="0" u="none" strike="noStrike" cap="none" baseline="30000" dirty="0" smtClean="0">
                <a:solidFill>
                  <a:schemeClr val="dk1"/>
                </a:solidFill>
                <a:latin typeface="Century Gothic"/>
                <a:ea typeface="Century Gothic"/>
                <a:cs typeface="Century Gothic"/>
                <a:sym typeface="Century Gothic"/>
              </a:rPr>
              <a:t>th</a:t>
            </a:r>
            <a:r>
              <a:rPr lang="en-US" sz="4800" b="0" i="0" u="none" strike="noStrike" cap="none" dirty="0">
                <a:solidFill>
                  <a:schemeClr val="dk1"/>
                </a:solidFill>
                <a:latin typeface="Century Gothic"/>
                <a:ea typeface="Century Gothic"/>
                <a:cs typeface="Century Gothic"/>
                <a:sym typeface="Century Gothic"/>
              </a:rPr>
              <a:t>, 2017</a:t>
            </a:r>
          </a:p>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Division 14 Blue Robots</a:t>
            </a:r>
          </a:p>
        </p:txBody>
      </p:sp>
      <p:pic>
        <p:nvPicPr>
          <p:cNvPr id="91" name="Shape 91"/>
          <p:cNvPicPr preferRelativeResize="0"/>
          <p:nvPr/>
        </p:nvPicPr>
        <p:blipFill rotWithShape="1">
          <a:blip r:embed="rId3">
            <a:alphaModFix/>
          </a:blip>
          <a:srcRect/>
          <a:stretch/>
        </p:blipFill>
        <p:spPr>
          <a:xfrm>
            <a:off x="9117543" y="2592243"/>
            <a:ext cx="3275619" cy="3780299"/>
          </a:xfrm>
          <a:prstGeom prst="rect">
            <a:avLst/>
          </a:prstGeom>
          <a:noFill/>
          <a:ln>
            <a:noFill/>
          </a:ln>
        </p:spPr>
      </p:pic>
      <p:pic>
        <p:nvPicPr>
          <p:cNvPr id="92" name="Shape 92"/>
          <p:cNvPicPr preferRelativeResize="0"/>
          <p:nvPr/>
        </p:nvPicPr>
        <p:blipFill rotWithShape="1">
          <a:blip r:embed="rId3">
            <a:alphaModFix/>
          </a:blip>
          <a:srcRect/>
          <a:stretch/>
        </p:blipFill>
        <p:spPr>
          <a:xfrm flipH="1">
            <a:off x="-130460" y="2609473"/>
            <a:ext cx="3272919" cy="3777182"/>
          </a:xfrm>
          <a:prstGeom prst="rect">
            <a:avLst/>
          </a:prstGeom>
          <a:noFill/>
          <a:ln>
            <a:noFill/>
          </a:ln>
        </p:spPr>
      </p:pic>
      <p:pic>
        <p:nvPicPr>
          <p:cNvPr id="93" name="Shape 93" descr="CNHlogo.png"/>
          <p:cNvPicPr preferRelativeResize="0"/>
          <p:nvPr/>
        </p:nvPicPr>
        <p:blipFill rotWithShape="1">
          <a:blip r:embed="rId4">
            <a:alphaModFix/>
          </a:blip>
          <a:srcRect/>
          <a:stretch/>
        </p:blipFill>
        <p:spPr>
          <a:xfrm>
            <a:off x="269886" y="109886"/>
            <a:ext cx="1419296" cy="1377025"/>
          </a:xfrm>
          <a:prstGeom prst="rect">
            <a:avLst/>
          </a:prstGeom>
          <a:noFill/>
          <a:ln>
            <a:noFill/>
          </a:ln>
        </p:spPr>
      </p:pic>
      <p:pic>
        <p:nvPicPr>
          <p:cNvPr id="94" name="Shape 94"/>
          <p:cNvPicPr preferRelativeResize="0"/>
          <p:nvPr/>
        </p:nvPicPr>
        <p:blipFill rotWithShape="1">
          <a:blip r:embed="rId5">
            <a:alphaModFix/>
          </a:blip>
          <a:srcRect/>
          <a:stretch/>
        </p:blipFill>
        <p:spPr>
          <a:xfrm>
            <a:off x="0" y="1600200"/>
            <a:ext cx="11967088" cy="457200"/>
          </a:xfrm>
          <a:prstGeom prst="rect">
            <a:avLst/>
          </a:prstGeom>
          <a:noFill/>
          <a:ln>
            <a:noFill/>
          </a:ln>
        </p:spPr>
      </p:pic>
      <p:sp>
        <p:nvSpPr>
          <p:cNvPr id="95" name="Shape 95"/>
          <p:cNvSpPr txBox="1"/>
          <p:nvPr/>
        </p:nvSpPr>
        <p:spPr>
          <a:xfrm>
            <a:off x="4632960" y="513591"/>
            <a:ext cx="7559039" cy="64633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3600" b="1" i="0" u="none" strike="noStrike" cap="none" dirty="0">
                <a:solidFill>
                  <a:schemeClr val="lt1"/>
                </a:solidFill>
                <a:latin typeface="Century Gothic"/>
                <a:ea typeface="Century Gothic"/>
                <a:cs typeface="Century Gothic"/>
                <a:sym typeface="Century Gothic"/>
              </a:rPr>
              <a:t>      </a:t>
            </a:r>
          </a:p>
        </p:txBody>
      </p:sp>
      <p:pic>
        <p:nvPicPr>
          <p:cNvPr id="96" name="Shape 96"/>
          <p:cNvPicPr preferRelativeResize="0"/>
          <p:nvPr/>
        </p:nvPicPr>
        <p:blipFill rotWithShape="1">
          <a:blip r:embed="rId6">
            <a:alphaModFix/>
          </a:blip>
          <a:srcRect/>
          <a:stretch/>
        </p:blipFill>
        <p:spPr>
          <a:xfrm>
            <a:off x="5989319" y="55326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49"/>
            <a:ext cx="11116200" cy="236723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smtClean="0">
                <a:solidFill>
                  <a:schemeClr val="dk1"/>
                </a:solidFill>
                <a:latin typeface="Century Gothic"/>
                <a:ea typeface="Century Gothic"/>
                <a:cs typeface="Century Gothic"/>
                <a:sym typeface="Century Gothic"/>
              </a:rPr>
              <a:t>Key Club T-Shirts</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Now available at the Student Stor</a:t>
            </a:r>
            <a:r>
              <a:rPr lang="en-US" sz="3600" dirty="0" smtClean="0">
                <a:solidFill>
                  <a:schemeClr val="dk1"/>
                </a:solidFill>
                <a:latin typeface="Century Gothic"/>
                <a:ea typeface="Century Gothic"/>
                <a:cs typeface="Century Gothic"/>
                <a:sym typeface="Century Gothic"/>
              </a:rPr>
              <a:t>e for </a:t>
            </a:r>
            <a:r>
              <a:rPr lang="en-US" sz="3600" dirty="0" smtClean="0">
                <a:solidFill>
                  <a:schemeClr val="dk1"/>
                </a:solidFill>
                <a:latin typeface="Century Gothic"/>
                <a:ea typeface="Century Gothic"/>
                <a:cs typeface="Century Gothic"/>
                <a:sym typeface="Century Gothic"/>
              </a:rPr>
              <a:t>$12</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If you got one at Fall Rally, you can pay at the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tudent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tore!</a:t>
            </a:r>
            <a:endParaRPr lang="en-US" sz="3600" dirty="0" smtClean="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endParaRPr lang="en-US" sz="36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610933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47" name="Shape 24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48" name="Shape 248"/>
          <p:cNvSpPr txBox="1"/>
          <p:nvPr/>
        </p:nvSpPr>
        <p:spPr>
          <a:xfrm>
            <a:off x="470164" y="3064949"/>
            <a:ext cx="11115601" cy="311182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1" i="0" u="none" strike="noStrike" cap="none" dirty="0">
                <a:solidFill>
                  <a:srgbClr val="000000"/>
                </a:solidFill>
                <a:latin typeface="Century Gothic" panose="020B0502020202020204" pitchFamily="34" charset="0"/>
              </a:rPr>
              <a:t>Glam </a:t>
            </a:r>
            <a:r>
              <a:rPr lang="en-US" sz="3200" b="1" i="0" u="none" strike="noStrike" cap="none" dirty="0" smtClean="0">
                <a:solidFill>
                  <a:srgbClr val="000000"/>
                </a:solidFill>
                <a:latin typeface="Century Gothic" panose="020B0502020202020204" pitchFamily="34" charset="0"/>
              </a:rPr>
              <a:t>Girls</a:t>
            </a:r>
          </a:p>
          <a:p>
            <a:pPr algn="ctr">
              <a:buClr>
                <a:srgbClr val="000000"/>
              </a:buClr>
              <a:buSzPct val="25000"/>
            </a:pPr>
            <a:r>
              <a:rPr lang="en-US" sz="3200" b="1" dirty="0">
                <a:latin typeface="Century Gothic" panose="020B0502020202020204" pitchFamily="34" charset="0"/>
              </a:rPr>
              <a:t>***Alyssa </a:t>
            </a:r>
            <a:r>
              <a:rPr lang="en-US" sz="3200" b="1" dirty="0">
                <a:latin typeface="Century Gothic" panose="020B0502020202020204" pitchFamily="34" charset="0"/>
              </a:rPr>
              <a:t>Tinoco</a:t>
            </a:r>
            <a:r>
              <a:rPr lang="en-US" sz="3200" b="1" dirty="0">
                <a:latin typeface="Century Gothic" panose="020B0502020202020204" pitchFamily="34" charset="0"/>
              </a:rPr>
              <a:t> is chair</a:t>
            </a:r>
            <a:r>
              <a:rPr lang="en-US" sz="3200" b="1" dirty="0" smtClean="0">
                <a:latin typeface="Century Gothic" panose="020B0502020202020204" pitchFamily="34" charset="0"/>
              </a:rPr>
              <a:t>***</a:t>
            </a:r>
            <a:endParaRPr lang="en-US" sz="3200" b="1" i="0" u="none" strike="noStrike" cap="none" dirty="0">
              <a:solidFill>
                <a:srgbClr val="000000"/>
              </a:solidFill>
              <a:latin typeface="Century Gothic" panose="020B0502020202020204" pitchFamily="34" charset="0"/>
            </a:endParaRPr>
          </a:p>
          <a:p>
            <a:pPr marL="571500" marR="0" lvl="0" indent="-571500" algn="ctr" rtl="0">
              <a:lnSpc>
                <a:spcPct val="100000"/>
              </a:lnSpc>
              <a:spcBef>
                <a:spcPts val="0"/>
              </a:spcBef>
              <a:spcAft>
                <a:spcPts val="0"/>
              </a:spcAft>
              <a:buClr>
                <a:srgbClr val="000000"/>
              </a:buClr>
              <a:buSzPct val="100000"/>
              <a:buFont typeface="Arial"/>
              <a:buChar char="•"/>
            </a:pPr>
            <a:r>
              <a:rPr lang="en-US" sz="3200" i="0" u="none" strike="noStrike" cap="none" dirty="0">
                <a:solidFill>
                  <a:srgbClr val="000000"/>
                </a:solidFill>
                <a:latin typeface="Century Gothic" panose="020B0502020202020204" pitchFamily="34" charset="0"/>
                <a:sym typeface="Arial"/>
              </a:rPr>
              <a:t>October 28</a:t>
            </a:r>
            <a:r>
              <a:rPr lang="en-US" sz="3200" i="0" u="none" strike="noStrike" cap="none" baseline="30000" dirty="0">
                <a:solidFill>
                  <a:srgbClr val="000000"/>
                </a:solidFill>
                <a:latin typeface="Century Gothic" panose="020B0502020202020204" pitchFamily="34" charset="0"/>
                <a:sym typeface="Arial"/>
              </a:rPr>
              <a:t>th</a:t>
            </a:r>
            <a:r>
              <a:rPr lang="en-US" sz="3200" i="0" u="none" strike="noStrike" cap="none" dirty="0">
                <a:solidFill>
                  <a:srgbClr val="000000"/>
                </a:solidFill>
                <a:latin typeface="Century Gothic" panose="020B0502020202020204" pitchFamily="34" charset="0"/>
                <a:sym typeface="Arial"/>
              </a:rPr>
              <a:t>, </a:t>
            </a:r>
            <a:r>
              <a:rPr lang="en-US" sz="3200" i="0" u="none" strike="noStrike" cap="none" dirty="0" smtClean="0">
                <a:solidFill>
                  <a:srgbClr val="000000"/>
                </a:solidFill>
                <a:latin typeface="Century Gothic" panose="020B0502020202020204" pitchFamily="34" charset="0"/>
                <a:sym typeface="Arial"/>
              </a:rPr>
              <a:t>2017 (This Saturday)</a:t>
            </a:r>
            <a:endParaRPr lang="en-US" sz="3200" i="0" u="none" strike="noStrike" cap="none" dirty="0">
              <a:solidFill>
                <a:srgbClr val="000000"/>
              </a:solidFill>
              <a:latin typeface="Century Gothic" panose="020B0502020202020204" pitchFamily="34" charset="0"/>
              <a:sym typeface="Arial"/>
            </a:endParaRPr>
          </a:p>
          <a:p>
            <a:pPr marL="571500" marR="0" lvl="0" indent="-571500" algn="ctr" rtl="0">
              <a:lnSpc>
                <a:spcPct val="100000"/>
              </a:lnSpc>
              <a:spcBef>
                <a:spcPts val="0"/>
              </a:spcBef>
              <a:spcAft>
                <a:spcPts val="0"/>
              </a:spcAft>
              <a:buClr>
                <a:srgbClr val="000000"/>
              </a:buClr>
              <a:buSzPct val="100000"/>
              <a:buFont typeface="Arial"/>
              <a:buChar char="•"/>
            </a:pPr>
            <a:r>
              <a:rPr lang="en-US" sz="3200" i="0" u="none" strike="noStrike" cap="none" dirty="0" smtClean="0">
                <a:solidFill>
                  <a:srgbClr val="000000"/>
                </a:solidFill>
                <a:latin typeface="Century Gothic" panose="020B0502020202020204" pitchFamily="34" charset="0"/>
                <a:sym typeface="Arial"/>
              </a:rPr>
              <a:t>9AM-2PM</a:t>
            </a:r>
          </a:p>
          <a:p>
            <a:pPr marL="571500" marR="0" lvl="0" indent="-571500" algn="ctr" rtl="0">
              <a:lnSpc>
                <a:spcPct val="100000"/>
              </a:lnSpc>
              <a:spcBef>
                <a:spcPts val="0"/>
              </a:spcBef>
              <a:spcAft>
                <a:spcPts val="0"/>
              </a:spcAft>
              <a:buClr>
                <a:srgbClr val="000000"/>
              </a:buClr>
              <a:buSzPct val="100000"/>
              <a:buFont typeface="Arial"/>
              <a:buChar char="•"/>
            </a:pPr>
            <a:r>
              <a:rPr lang="en-US" sz="3200" i="0" u="none" strike="noStrike" cap="none" dirty="0" smtClean="0">
                <a:solidFill>
                  <a:srgbClr val="000000"/>
                </a:solidFill>
                <a:latin typeface="Century Gothic" panose="020B0502020202020204" pitchFamily="34" charset="0"/>
                <a:sym typeface="Arial"/>
              </a:rPr>
              <a:t>At </a:t>
            </a:r>
            <a:r>
              <a:rPr lang="en-US" sz="3200" i="0" u="none" strike="noStrike" cap="none" dirty="0">
                <a:solidFill>
                  <a:srgbClr val="000000"/>
                </a:solidFill>
                <a:latin typeface="Century Gothic" panose="020B0502020202020204" pitchFamily="34" charset="0"/>
                <a:sym typeface="Arial"/>
              </a:rPr>
              <a:t>The Refuge </a:t>
            </a:r>
            <a:r>
              <a:rPr lang="en-US" sz="3200" i="0" u="none" strike="noStrike" cap="none" dirty="0" smtClean="0">
                <a:solidFill>
                  <a:srgbClr val="000000"/>
                </a:solidFill>
                <a:latin typeface="Century Gothic" panose="020B0502020202020204" pitchFamily="34" charset="0"/>
                <a:sym typeface="Arial"/>
              </a:rPr>
              <a:t>Restaurant</a:t>
            </a:r>
          </a:p>
          <a:p>
            <a:pPr marL="571500" marR="0" lvl="0" indent="-571500" algn="ctr" rtl="0">
              <a:lnSpc>
                <a:spcPct val="100000"/>
              </a:lnSpc>
              <a:spcBef>
                <a:spcPts val="0"/>
              </a:spcBef>
              <a:spcAft>
                <a:spcPts val="0"/>
              </a:spcAft>
              <a:buClr>
                <a:srgbClr val="000000"/>
              </a:buClr>
              <a:buSzPct val="100000"/>
              <a:buFont typeface="Arial"/>
              <a:buChar char="•"/>
            </a:pPr>
            <a:r>
              <a:rPr lang="en-US" sz="3200" dirty="0" smtClean="0">
                <a:latin typeface="Century Gothic" panose="020B0502020202020204" pitchFamily="34" charset="0"/>
              </a:rPr>
              <a:t>REMEMBER: It’s the day of the ACT</a:t>
            </a:r>
            <a:endParaRPr lang="en-US" sz="3200" i="0" u="none" strike="noStrike" cap="none" dirty="0">
              <a:solidFill>
                <a:srgbClr val="000000"/>
              </a:solidFill>
              <a:latin typeface="Century Gothic" panose="020B0502020202020204" pitchFamily="34" charset="0"/>
              <a:sym typeface="Arial"/>
            </a:endParaRPr>
          </a:p>
          <a:p>
            <a:pPr marL="571500" marR="0" lvl="0" indent="-571500" algn="ctr" rtl="0">
              <a:lnSpc>
                <a:spcPct val="100000"/>
              </a:lnSpc>
              <a:spcBef>
                <a:spcPts val="0"/>
              </a:spcBef>
              <a:spcAft>
                <a:spcPts val="0"/>
              </a:spcAft>
              <a:buClr>
                <a:srgbClr val="000000"/>
              </a:buClr>
              <a:buFont typeface="Arial"/>
              <a:buNone/>
            </a:pPr>
            <a:endParaRPr sz="3600" b="0" i="0" u="none" strike="noStrike" cap="none" dirty="0">
              <a:solidFill>
                <a:srgbClr val="000000"/>
              </a:solidFill>
              <a:latin typeface="Arial"/>
              <a:ea typeface="Arial"/>
              <a:cs typeface="Arial"/>
              <a:sym typeface="Arial"/>
            </a:endParaRPr>
          </a:p>
        </p:txBody>
      </p:sp>
      <p:pic>
        <p:nvPicPr>
          <p:cNvPr id="249" name="Shape 249"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50" name="Shape 250"/>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51" name="Shape 251"/>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52" name="Shape 252"/>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25" name="Shape 225"/>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26" name="Shape 226"/>
          <p:cNvSpPr txBox="1"/>
          <p:nvPr/>
        </p:nvSpPr>
        <p:spPr>
          <a:xfrm>
            <a:off x="470164" y="3064950"/>
            <a:ext cx="11115600" cy="23655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600" b="1" dirty="0">
                <a:latin typeface="Century Gothic" panose="020B0502020202020204" pitchFamily="34" charset="0"/>
              </a:rPr>
              <a:t>First United Methodist Church</a:t>
            </a:r>
          </a:p>
          <a:p>
            <a:pPr marR="0" lvl="0" algn="ctr" rtl="0">
              <a:lnSpc>
                <a:spcPct val="100000"/>
              </a:lnSpc>
              <a:spcBef>
                <a:spcPts val="0"/>
              </a:spcBef>
              <a:spcAft>
                <a:spcPts val="0"/>
              </a:spcAft>
              <a:buNone/>
            </a:pPr>
            <a:r>
              <a:rPr lang="en-US" sz="3600" dirty="0">
                <a:latin typeface="Century Gothic" panose="020B0502020202020204" pitchFamily="34" charset="0"/>
              </a:rPr>
              <a:t>***RISE AGAINST HUNGER***</a:t>
            </a:r>
          </a:p>
          <a:p>
            <a:pPr marL="571500" marR="0" lvl="0" indent="-571500" algn="ctr" rtl="0">
              <a:lnSpc>
                <a:spcPct val="100000"/>
              </a:lnSpc>
              <a:spcBef>
                <a:spcPts val="0"/>
              </a:spcBef>
              <a:spcAft>
                <a:spcPts val="0"/>
              </a:spcAft>
              <a:buClr>
                <a:srgbClr val="000000"/>
              </a:buClr>
              <a:buSzPct val="100000"/>
              <a:buFont typeface="Arial"/>
              <a:buChar char="•"/>
            </a:pPr>
            <a:r>
              <a:rPr lang="en-US" sz="3600" dirty="0">
                <a:latin typeface="Century Gothic" panose="020B0502020202020204" pitchFamily="34" charset="0"/>
              </a:rPr>
              <a:t>October 29th, 2017 </a:t>
            </a:r>
            <a:r>
              <a:rPr lang="en-US" sz="3600" dirty="0" smtClean="0">
                <a:latin typeface="Century Gothic" panose="020B0502020202020204" pitchFamily="34" charset="0"/>
              </a:rPr>
              <a:t>(This SUNDAY</a:t>
            </a:r>
            <a:r>
              <a:rPr lang="en-US" sz="3600" dirty="0">
                <a:latin typeface="Century Gothic" panose="020B0502020202020204" pitchFamily="34" charset="0"/>
              </a:rPr>
              <a:t>)</a:t>
            </a:r>
          </a:p>
          <a:p>
            <a:pPr marL="571500" marR="0" lvl="0" indent="-571500" algn="ctr" rtl="0">
              <a:lnSpc>
                <a:spcPct val="100000"/>
              </a:lnSpc>
              <a:spcBef>
                <a:spcPts val="0"/>
              </a:spcBef>
              <a:spcAft>
                <a:spcPts val="0"/>
              </a:spcAft>
              <a:buClr>
                <a:srgbClr val="000000"/>
              </a:buClr>
              <a:buSzPct val="100000"/>
              <a:buFont typeface="Arial"/>
              <a:buChar char="•"/>
            </a:pPr>
            <a:r>
              <a:rPr lang="en-US" sz="3600" dirty="0">
                <a:latin typeface="Century Gothic" panose="020B0502020202020204" pitchFamily="34" charset="0"/>
              </a:rPr>
              <a:t>Packing food for people</a:t>
            </a:r>
          </a:p>
        </p:txBody>
      </p:sp>
      <p:pic>
        <p:nvPicPr>
          <p:cNvPr id="227" name="Shape 227"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28" name="Shape 228"/>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29" name="Shape 229"/>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30" name="Shape 230"/>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49"/>
            <a:ext cx="11116200" cy="236723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smtClean="0">
                <a:solidFill>
                  <a:schemeClr val="dk1"/>
                </a:solidFill>
                <a:latin typeface="Century Gothic"/>
                <a:ea typeface="Century Gothic"/>
                <a:cs typeface="Century Gothic"/>
                <a:sym typeface="Century Gothic"/>
              </a:rPr>
              <a:t>Food Fair</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November 17</a:t>
            </a:r>
            <a:r>
              <a:rPr lang="en-US" sz="3600" baseline="30000" dirty="0" smtClean="0">
                <a:solidFill>
                  <a:schemeClr val="dk1"/>
                </a:solidFill>
                <a:latin typeface="Century Gothic"/>
                <a:ea typeface="Century Gothic"/>
                <a:cs typeface="Century Gothic"/>
                <a:sym typeface="Century Gothic"/>
              </a:rPr>
              <a:t>th</a:t>
            </a:r>
            <a:r>
              <a:rPr lang="en-US" sz="3600" dirty="0" smtClean="0">
                <a:solidFill>
                  <a:schemeClr val="dk1"/>
                </a:solidFill>
                <a:latin typeface="Century Gothic"/>
                <a:ea typeface="Century Gothic"/>
                <a:cs typeface="Century Gothic"/>
                <a:sym typeface="Century Gothic"/>
              </a:rPr>
              <a:t> (Friday)</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Selling hot dogs</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Please sign up to bring chips or drinks </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197895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25" name="Shape 225"/>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26" name="Shape 226"/>
          <p:cNvSpPr txBox="1"/>
          <p:nvPr/>
        </p:nvSpPr>
        <p:spPr>
          <a:xfrm>
            <a:off x="470164" y="2176285"/>
            <a:ext cx="11115600" cy="4113004"/>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200" b="1" dirty="0" smtClean="0">
                <a:latin typeface="Century Gothic" panose="020B0502020202020204" pitchFamily="34" charset="0"/>
              </a:rPr>
              <a:t>Articles &amp; Visuals</a:t>
            </a:r>
          </a:p>
          <a:p>
            <a:pPr lvl="0">
              <a:buClr>
                <a:schemeClr val="dk1"/>
              </a:buClr>
              <a:buSzPct val="25000"/>
            </a:pPr>
            <a:r>
              <a:rPr lang="en-US" sz="3200" dirty="0" smtClean="0">
                <a:solidFill>
                  <a:schemeClr val="dk1"/>
                </a:solidFill>
                <a:highlight>
                  <a:srgbClr val="FFFFFF"/>
                </a:highlight>
                <a:latin typeface="Century Gothic"/>
                <a:ea typeface="Century Gothic"/>
                <a:cs typeface="Century Gothic"/>
                <a:sym typeface="Century Gothic"/>
              </a:rPr>
              <a:t>Consists </a:t>
            </a:r>
            <a:r>
              <a:rPr lang="en-US" sz="3200" dirty="0">
                <a:solidFill>
                  <a:schemeClr val="dk1"/>
                </a:solidFill>
                <a:highlight>
                  <a:srgbClr val="FFFFFF"/>
                </a:highlight>
                <a:latin typeface="Century Gothic"/>
                <a:ea typeface="Century Gothic"/>
                <a:cs typeface="Century Gothic"/>
                <a:sym typeface="Century Gothic"/>
              </a:rPr>
              <a:t>of:</a:t>
            </a:r>
          </a:p>
          <a:p>
            <a:pPr marL="571500" lvl="0" indent="-546100">
              <a:buClr>
                <a:schemeClr val="dk1"/>
              </a:buClr>
              <a:buSzPct val="100000"/>
              <a:buFont typeface="Century Gothic"/>
              <a:buChar char="•"/>
            </a:pPr>
            <a:r>
              <a:rPr lang="en-US" sz="3200" dirty="0">
                <a:solidFill>
                  <a:schemeClr val="dk1"/>
                </a:solidFill>
                <a:highlight>
                  <a:srgbClr val="FFFFFF"/>
                </a:highlight>
                <a:latin typeface="Century Gothic"/>
                <a:ea typeface="Century Gothic"/>
                <a:cs typeface="Century Gothic"/>
                <a:sym typeface="Century Gothic"/>
              </a:rPr>
              <a:t>3 candid (NOT POSED) pics</a:t>
            </a:r>
          </a:p>
          <a:p>
            <a:pPr marL="571500" lvl="0" indent="-546100">
              <a:buClr>
                <a:schemeClr val="dk1"/>
              </a:buClr>
              <a:buSzPct val="100000"/>
              <a:buFont typeface="Century Gothic"/>
              <a:buChar char="•"/>
            </a:pPr>
            <a:r>
              <a:rPr lang="en-US" sz="3200" dirty="0">
                <a:solidFill>
                  <a:schemeClr val="dk1"/>
                </a:solidFill>
                <a:highlight>
                  <a:srgbClr val="FFFFFF"/>
                </a:highlight>
                <a:latin typeface="Century Gothic"/>
                <a:ea typeface="Century Gothic"/>
                <a:cs typeface="Century Gothic"/>
                <a:sym typeface="Century Gothic"/>
              </a:rPr>
              <a:t>A paragraph describing </a:t>
            </a:r>
            <a:r>
              <a:rPr lang="en-US" sz="3200" dirty="0" smtClean="0">
                <a:solidFill>
                  <a:schemeClr val="dk1"/>
                </a:solidFill>
                <a:highlight>
                  <a:srgbClr val="FFFFFF"/>
                </a:highlight>
                <a:latin typeface="Century Gothic"/>
                <a:ea typeface="Century Gothic"/>
                <a:cs typeface="Century Gothic"/>
                <a:sym typeface="Century Gothic"/>
              </a:rPr>
              <a:t>it</a:t>
            </a:r>
          </a:p>
          <a:p>
            <a:pPr lvl="0">
              <a:buClr>
                <a:schemeClr val="dk1"/>
              </a:buClr>
              <a:buSzPct val="25000"/>
            </a:pPr>
            <a:r>
              <a:rPr lang="en-US" sz="3200" dirty="0" smtClean="0">
                <a:solidFill>
                  <a:schemeClr val="dk1"/>
                </a:solidFill>
                <a:highlight>
                  <a:srgbClr val="FFFFFF"/>
                </a:highlight>
                <a:latin typeface="Century Gothic"/>
                <a:ea typeface="Century Gothic"/>
                <a:cs typeface="Century Gothic"/>
                <a:sym typeface="Century Gothic"/>
              </a:rPr>
              <a:t>*</a:t>
            </a:r>
            <a:r>
              <a:rPr lang="en-US" sz="3200" dirty="0">
                <a:solidFill>
                  <a:schemeClr val="dk1"/>
                </a:solidFill>
                <a:highlight>
                  <a:srgbClr val="FFFFFF"/>
                </a:highlight>
                <a:latin typeface="Century Gothic"/>
                <a:ea typeface="Century Gothic"/>
                <a:cs typeface="Century Gothic"/>
                <a:sym typeface="Century Gothic"/>
              </a:rPr>
              <a:t>Send your finished work to the </a:t>
            </a:r>
            <a:r>
              <a:rPr lang="en-US" sz="3200" dirty="0" smtClean="0">
                <a:solidFill>
                  <a:schemeClr val="dk1"/>
                </a:solidFill>
                <a:highlight>
                  <a:srgbClr val="FFFFFF"/>
                </a:highlight>
                <a:latin typeface="Century Gothic"/>
                <a:ea typeface="Century Gothic"/>
                <a:cs typeface="Century Gothic"/>
                <a:sym typeface="Century Gothic"/>
              </a:rPr>
              <a:t>Editor</a:t>
            </a:r>
            <a:r>
              <a:rPr lang="en-US" sz="3200" dirty="0" smtClean="0">
                <a:solidFill>
                  <a:schemeClr val="dk1"/>
                </a:solidFill>
                <a:highlight>
                  <a:srgbClr val="FFFFFF"/>
                </a:highlight>
                <a:latin typeface="Century Gothic"/>
                <a:ea typeface="Century Gothic"/>
                <a:cs typeface="Century Gothic"/>
                <a:sym typeface="Century Gothic"/>
              </a:rPr>
              <a:t> </a:t>
            </a:r>
            <a:r>
              <a:rPr lang="en-US" sz="3200" dirty="0">
                <a:solidFill>
                  <a:schemeClr val="dk1"/>
                </a:solidFill>
                <a:highlight>
                  <a:srgbClr val="FFFFFF"/>
                </a:highlight>
                <a:latin typeface="Century Gothic"/>
                <a:ea typeface="Century Gothic"/>
                <a:cs typeface="Century Gothic"/>
                <a:sym typeface="Century Gothic"/>
              </a:rPr>
              <a:t>at </a:t>
            </a:r>
            <a:r>
              <a:rPr lang="en-US" sz="3200" b="1" u="sng" dirty="0" smtClean="0">
                <a:solidFill>
                  <a:schemeClr val="hlink"/>
                </a:solidFill>
                <a:highlight>
                  <a:srgbClr val="FFFFFF"/>
                </a:highlight>
                <a:latin typeface="Century Gothic"/>
                <a:ea typeface="Century Gothic"/>
                <a:cs typeface="Century Gothic"/>
                <a:sym typeface="Century Gothic"/>
              </a:rPr>
              <a:t>yc.kc.editor@gmail.com</a:t>
            </a:r>
            <a:endParaRPr lang="en-US" sz="3200" b="1" u="sng" dirty="0">
              <a:solidFill>
                <a:schemeClr val="hlink"/>
              </a:solidFill>
              <a:highlight>
                <a:srgbClr val="FFFFFF"/>
              </a:highlight>
              <a:latin typeface="Century Gothic"/>
              <a:ea typeface="Century Gothic"/>
              <a:cs typeface="Century Gothic"/>
              <a:sym typeface="Century Gothic"/>
            </a:endParaRPr>
          </a:p>
          <a:p>
            <a:pPr lvl="0">
              <a:buClr>
                <a:schemeClr val="dk1"/>
              </a:buClr>
              <a:buSzPct val="25000"/>
            </a:pPr>
            <a:r>
              <a:rPr lang="en-US" sz="3200" dirty="0">
                <a:solidFill>
                  <a:schemeClr val="dk1"/>
                </a:solidFill>
                <a:highlight>
                  <a:srgbClr val="FFFFFF"/>
                </a:highlight>
                <a:latin typeface="Century Gothic"/>
                <a:ea typeface="Century Gothic"/>
                <a:cs typeface="Century Gothic"/>
                <a:sym typeface="Century Gothic"/>
              </a:rPr>
              <a:t>*</a:t>
            </a:r>
            <a:r>
              <a:rPr lang="en-US" sz="3200" dirty="0" smtClean="0">
                <a:solidFill>
                  <a:schemeClr val="dk1"/>
                </a:solidFill>
                <a:highlight>
                  <a:srgbClr val="FFFFFF"/>
                </a:highlight>
                <a:latin typeface="Century Gothic"/>
                <a:ea typeface="Century Gothic"/>
                <a:cs typeface="Century Gothic"/>
                <a:sym typeface="Century Gothic"/>
              </a:rPr>
              <a:t>Must submit them before November 10</a:t>
            </a:r>
            <a:r>
              <a:rPr lang="en-US" sz="3200" baseline="30000" dirty="0" smtClean="0">
                <a:solidFill>
                  <a:schemeClr val="dk1"/>
                </a:solidFill>
                <a:highlight>
                  <a:srgbClr val="FFFFFF"/>
                </a:highlight>
                <a:latin typeface="Century Gothic"/>
                <a:ea typeface="Century Gothic"/>
                <a:cs typeface="Century Gothic"/>
                <a:sym typeface="Century Gothic"/>
              </a:rPr>
              <a:t>th</a:t>
            </a:r>
            <a:endParaRPr lang="en-US" sz="3200" dirty="0" smtClean="0">
              <a:solidFill>
                <a:schemeClr val="dk1"/>
              </a:solidFill>
              <a:highlight>
                <a:srgbClr val="FFFFFF"/>
              </a:highlight>
              <a:latin typeface="Century Gothic"/>
              <a:ea typeface="Century Gothic"/>
              <a:cs typeface="Century Gothic"/>
              <a:sym typeface="Century Gothic"/>
            </a:endParaRPr>
          </a:p>
          <a:p>
            <a:pPr lvl="0">
              <a:buClr>
                <a:schemeClr val="dk1"/>
              </a:buClr>
              <a:buSzPct val="25000"/>
            </a:pPr>
            <a:r>
              <a:rPr lang="en-US" sz="3200" dirty="0" smtClean="0">
                <a:solidFill>
                  <a:schemeClr val="dk1"/>
                </a:solidFill>
                <a:highlight>
                  <a:srgbClr val="FFFFFF"/>
                </a:highlight>
                <a:latin typeface="Century Gothic"/>
                <a:sym typeface="Century Gothic"/>
              </a:rPr>
              <a:t>*</a:t>
            </a:r>
            <a:r>
              <a:rPr lang="en-US" sz="3200" dirty="0" smtClean="0">
                <a:solidFill>
                  <a:schemeClr val="dk1"/>
                </a:solidFill>
                <a:highlight>
                  <a:srgbClr val="FFFFFF"/>
                </a:highlight>
                <a:latin typeface="Century Gothic"/>
                <a:ea typeface="Century Gothic"/>
                <a:cs typeface="Century Gothic"/>
                <a:sym typeface="Century Gothic"/>
              </a:rPr>
              <a:t>Can </a:t>
            </a:r>
            <a:r>
              <a:rPr lang="en-US" sz="3200" dirty="0">
                <a:solidFill>
                  <a:schemeClr val="dk1"/>
                </a:solidFill>
                <a:highlight>
                  <a:srgbClr val="FFFFFF"/>
                </a:highlight>
                <a:latin typeface="Century Gothic"/>
                <a:ea typeface="Century Gothic"/>
                <a:cs typeface="Century Gothic"/>
                <a:sym typeface="Century Gothic"/>
              </a:rPr>
              <a:t>possibly be included in the CNH </a:t>
            </a:r>
            <a:r>
              <a:rPr lang="en-US" sz="3200" dirty="0" smtClean="0">
                <a:solidFill>
                  <a:schemeClr val="dk1"/>
                </a:solidFill>
                <a:highlight>
                  <a:srgbClr val="FFFFFF"/>
                </a:highlight>
                <a:latin typeface="Century Gothic"/>
                <a:ea typeface="Century Gothic"/>
                <a:cs typeface="Century Gothic"/>
                <a:sym typeface="Century Gothic"/>
              </a:rPr>
              <a:t>newsletter</a:t>
            </a:r>
          </a:p>
          <a:p>
            <a:pPr lvl="0">
              <a:buClr>
                <a:schemeClr val="dk1"/>
              </a:buClr>
              <a:buSzPct val="25000"/>
            </a:pPr>
            <a:endParaRPr lang="en-US" sz="2800" dirty="0" smtClean="0">
              <a:solidFill>
                <a:schemeClr val="dk1"/>
              </a:solidFill>
              <a:highlight>
                <a:srgbClr val="FFFFFF"/>
              </a:highlight>
              <a:latin typeface="Century Gothic"/>
              <a:ea typeface="Century Gothic"/>
              <a:cs typeface="Century Gothic"/>
              <a:sym typeface="Century Gothic"/>
            </a:endParaRPr>
          </a:p>
          <a:p>
            <a:pPr lvl="0">
              <a:buClr>
                <a:schemeClr val="dk1"/>
              </a:buClr>
              <a:buSzPct val="25000"/>
            </a:pPr>
            <a:endParaRPr lang="en-US" sz="3200" dirty="0">
              <a:latin typeface="Century Gothic" panose="020B0502020202020204" pitchFamily="34" charset="0"/>
            </a:endParaRPr>
          </a:p>
        </p:txBody>
      </p:sp>
      <p:pic>
        <p:nvPicPr>
          <p:cNvPr id="227" name="Shape 227"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28" name="Shape 228"/>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29" name="Shape 229"/>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30" name="Shape 230"/>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1515301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58" name="Shape 2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59" name="Shape 259"/>
          <p:cNvSpPr txBox="1"/>
          <p:nvPr/>
        </p:nvSpPr>
        <p:spPr>
          <a:xfrm>
            <a:off x="470164" y="3064950"/>
            <a:ext cx="11115601" cy="23655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200" b="1" i="0" u="none" strike="noStrike" cap="none" dirty="0">
                <a:solidFill>
                  <a:srgbClr val="000000"/>
                </a:solidFill>
                <a:latin typeface="Century Gothic" panose="020B0502020202020204" pitchFamily="34" charset="0"/>
              </a:rPr>
              <a:t>Playzeum</a:t>
            </a:r>
            <a:endParaRPr lang="en-US" sz="3200" b="1" i="0" u="none" strike="noStrike" cap="none" dirty="0">
              <a:solidFill>
                <a:srgbClr val="000000"/>
              </a:solidFill>
              <a:latin typeface="Century Gothic" panose="020B0502020202020204" pitchFamily="34" charset="0"/>
            </a:endParaRPr>
          </a:p>
          <a:p>
            <a:pPr marL="571500" marR="0" lvl="0" indent="-571500" algn="ctr" rtl="0">
              <a:lnSpc>
                <a:spcPct val="100000"/>
              </a:lnSpc>
              <a:spcBef>
                <a:spcPts val="0"/>
              </a:spcBef>
              <a:spcAft>
                <a:spcPts val="0"/>
              </a:spcAft>
              <a:buClr>
                <a:srgbClr val="000000"/>
              </a:buClr>
              <a:buSzPct val="100000"/>
              <a:buFont typeface="Arial"/>
              <a:buChar char="•"/>
            </a:pPr>
            <a:r>
              <a:rPr lang="en-US" sz="3200" b="0" i="0" u="none" strike="noStrike" cap="none" dirty="0" smtClean="0">
                <a:solidFill>
                  <a:srgbClr val="000000"/>
                </a:solidFill>
                <a:latin typeface="Century Gothic" panose="020B0502020202020204" pitchFamily="34" charset="0"/>
                <a:sym typeface="Arial"/>
              </a:rPr>
              <a:t>Sign </a:t>
            </a:r>
            <a:r>
              <a:rPr lang="en-US" sz="3200" b="0" i="0" u="none" strike="noStrike" cap="none" dirty="0">
                <a:solidFill>
                  <a:srgbClr val="000000"/>
                </a:solidFill>
                <a:latin typeface="Century Gothic" panose="020B0502020202020204" pitchFamily="34" charset="0"/>
                <a:sym typeface="Arial"/>
              </a:rPr>
              <a:t>up to volunteer @ yubasutterplay.org</a:t>
            </a:r>
          </a:p>
          <a:p>
            <a:pPr marL="571500" marR="0" lvl="0" indent="-571500" algn="ctr" rtl="0">
              <a:lnSpc>
                <a:spcPct val="100000"/>
              </a:lnSpc>
              <a:spcBef>
                <a:spcPts val="0"/>
              </a:spcBef>
              <a:spcAft>
                <a:spcPts val="0"/>
              </a:spcAft>
              <a:buClr>
                <a:srgbClr val="000000"/>
              </a:buClr>
              <a:buSzPct val="100000"/>
              <a:buFont typeface="Arial"/>
              <a:buChar char="•"/>
            </a:pPr>
            <a:r>
              <a:rPr lang="en-US" sz="3200" dirty="0">
                <a:latin typeface="Century Gothic" panose="020B0502020202020204" pitchFamily="34" charset="0"/>
              </a:rPr>
              <a:t>Please check in with Staci </a:t>
            </a:r>
            <a:r>
              <a:rPr lang="en-US" sz="3200" dirty="0" smtClean="0">
                <a:latin typeface="Century Gothic" panose="020B0502020202020204" pitchFamily="34" charset="0"/>
              </a:rPr>
              <a:t>Howell</a:t>
            </a:r>
          </a:p>
          <a:p>
            <a:pPr marL="571500" lvl="0" indent="-571500" algn="ctr">
              <a:buClr>
                <a:srgbClr val="000000"/>
              </a:buClr>
              <a:buSzPct val="100000"/>
              <a:buFont typeface="Arial"/>
              <a:buChar char="•"/>
            </a:pPr>
            <a:r>
              <a:rPr lang="en-US" sz="3200" dirty="0" smtClean="0">
                <a:latin typeface="Century Gothic" panose="020B0502020202020204" pitchFamily="34" charset="0"/>
              </a:rPr>
              <a:t>Located @ 1980 S Walton Ave, Yuba City, CA, 95591</a:t>
            </a:r>
            <a:endParaRPr lang="en-US" sz="3200" dirty="0">
              <a:latin typeface="Century Gothic" panose="020B0502020202020204" pitchFamily="34" charset="0"/>
            </a:endParaRPr>
          </a:p>
        </p:txBody>
      </p:sp>
      <p:pic>
        <p:nvPicPr>
          <p:cNvPr id="260" name="Shape 260"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61" name="Shape 261"/>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62" name="Shape 2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63" name="Shape 263"/>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69" name="Shape 26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70" name="Shape 270"/>
          <p:cNvSpPr txBox="1"/>
          <p:nvPr/>
        </p:nvSpPr>
        <p:spPr>
          <a:xfrm>
            <a:off x="470175" y="3061535"/>
            <a:ext cx="11116200" cy="3012505"/>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Trick or Treat Boxes for UNICEF</a:t>
            </a: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Handing out today and this week</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dirty="0">
                <a:solidFill>
                  <a:schemeClr val="dk1"/>
                </a:solidFill>
                <a:latin typeface="Century Gothic"/>
                <a:ea typeface="Century Gothic"/>
                <a:cs typeface="Century Gothic"/>
                <a:sym typeface="Century Gothic"/>
              </a:rPr>
              <a:t>Must write your name on the sheet to get 1</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dirty="0">
                <a:solidFill>
                  <a:schemeClr val="dk1"/>
                </a:solidFill>
                <a:latin typeface="Century Gothic"/>
                <a:ea typeface="Century Gothic"/>
                <a:cs typeface="Century Gothic"/>
                <a:sym typeface="Century Gothic"/>
              </a:rPr>
              <a:t>1 full box = 1 </a:t>
            </a:r>
            <a:r>
              <a:rPr lang="en-US" sz="3600" b="0" i="0" u="none" strike="noStrike" cap="none" dirty="0" smtClean="0">
                <a:solidFill>
                  <a:schemeClr val="dk1"/>
                </a:solidFill>
                <a:latin typeface="Century Gothic"/>
                <a:ea typeface="Century Gothic"/>
                <a:cs typeface="Century Gothic"/>
                <a:sym typeface="Century Gothic"/>
              </a:rPr>
              <a:t>hr</a:t>
            </a:r>
            <a:endParaRPr lang="en-US" sz="3600" b="0" i="0" u="none" strike="noStrike" cap="none" dirty="0" smtClean="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Century Gothic"/>
              <a:buChar char="•"/>
            </a:pPr>
            <a:r>
              <a:rPr lang="en-US" sz="3600" dirty="0" smtClean="0">
                <a:solidFill>
                  <a:schemeClr val="dk1"/>
                </a:solidFill>
                <a:latin typeface="Century Gothic"/>
                <a:ea typeface="Century Gothic"/>
                <a:cs typeface="Century Gothic"/>
                <a:sym typeface="Century Gothic"/>
              </a:rPr>
              <a:t>Due by October 31</a:t>
            </a:r>
            <a:r>
              <a:rPr lang="en-US" sz="3600" baseline="30000" dirty="0" smtClean="0">
                <a:solidFill>
                  <a:schemeClr val="dk1"/>
                </a:solidFill>
                <a:latin typeface="Century Gothic"/>
                <a:ea typeface="Century Gothic"/>
                <a:cs typeface="Century Gothic"/>
                <a:sym typeface="Century Gothic"/>
              </a:rPr>
              <a:t>st</a:t>
            </a:r>
            <a:r>
              <a:rPr lang="en-US" sz="3600" dirty="0" smtClean="0">
                <a:solidFill>
                  <a:schemeClr val="dk1"/>
                </a:solidFill>
                <a:latin typeface="Century Gothic"/>
                <a:ea typeface="Century Gothic"/>
                <a:cs typeface="Century Gothic"/>
                <a:sym typeface="Century Gothic"/>
              </a:rPr>
              <a:t> (Next Tuesday)</a:t>
            </a:r>
            <a:endParaRPr lang="en-US" sz="3600" b="0" i="0" u="none" strike="noStrike" cap="none" dirty="0">
              <a:solidFill>
                <a:schemeClr val="dk1"/>
              </a:solidFill>
              <a:latin typeface="Century Gothic"/>
              <a:ea typeface="Century Gothic"/>
              <a:cs typeface="Century Gothic"/>
              <a:sym typeface="Century Gothic"/>
            </a:endParaRPr>
          </a:p>
        </p:txBody>
      </p:sp>
      <p:pic>
        <p:nvPicPr>
          <p:cNvPr id="271" name="Shape 271"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72" name="Shape 272"/>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73" name="Shape 273"/>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74" name="Shape 274"/>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81" name="Shape 281"/>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82" name="Shape 282"/>
          <p:cNvSpPr txBox="1"/>
          <p:nvPr/>
        </p:nvSpPr>
        <p:spPr>
          <a:xfrm>
            <a:off x="470165" y="2226268"/>
            <a:ext cx="11116200" cy="40011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UNICEF</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What is it and why should you help?</a:t>
            </a:r>
          </a:p>
          <a:p>
            <a:pPr marL="457200" marR="0" lvl="0" indent="-368300" algn="l" rtl="0">
              <a:lnSpc>
                <a:spcPct val="100000"/>
              </a:lnSpc>
              <a:spcBef>
                <a:spcPts val="0"/>
              </a:spcBef>
              <a:spcAft>
                <a:spcPts val="0"/>
              </a:spcAft>
              <a:buClr>
                <a:srgbClr val="3E3E3E"/>
              </a:buClr>
              <a:buSzPct val="100000"/>
              <a:buFont typeface="Verdana"/>
              <a:buChar char="●"/>
            </a:pPr>
            <a:r>
              <a:rPr lang="en-US" sz="2200" b="0" i="0" u="none" strike="noStrike" cap="none" dirty="0">
                <a:solidFill>
                  <a:srgbClr val="3E3E3E"/>
                </a:solidFill>
                <a:highlight>
                  <a:srgbClr val="FFFFFF"/>
                </a:highlight>
                <a:latin typeface="Century Gothic"/>
                <a:ea typeface="Century Gothic"/>
                <a:cs typeface="Century Gothic"/>
                <a:sym typeface="Century Gothic"/>
              </a:rPr>
              <a:t>Maternal and neonatal tetanus (MNT) kills one baby every nine minutes — that's 60,000 babies every year who will never grow up, make their mothers laugh, play with friends or dream about the future. The effects of the disease are excruciating — tiny newborns suffer repeated, painful convulsions and extreme sensitivity to light and touch. A significant number of women die from MNT each year too.</a:t>
            </a:r>
            <a:r>
              <a:rPr lang="en-US" sz="2200" b="1" i="0" u="none" strike="noStrike" cap="none" dirty="0">
                <a:solidFill>
                  <a:srgbClr val="3E3E3E"/>
                </a:solidFill>
                <a:highlight>
                  <a:srgbClr val="FFFFFF"/>
                </a:highlight>
                <a:latin typeface="Century Gothic"/>
                <a:ea typeface="Century Gothic"/>
                <a:cs typeface="Century Gothic"/>
                <a:sym typeface="Century Gothic"/>
              </a:rPr>
              <a:t> It only takes $1.80 to vaccinate a mother from this disease and save her and her unborn children's lives.</a:t>
            </a:r>
          </a:p>
        </p:txBody>
      </p:sp>
      <p:pic>
        <p:nvPicPr>
          <p:cNvPr id="283" name="Shape 283"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84" name="Shape 284"/>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85" name="Shape 285"/>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86" name="Shape 286"/>
          <p:cNvPicPr preferRelativeResize="0"/>
          <p:nvPr/>
        </p:nvPicPr>
        <p:blipFill rotWithShape="1">
          <a:blip r:embed="rId5">
            <a:alphaModFix/>
          </a:blip>
          <a:srcRect/>
          <a:stretch/>
        </p:blipFill>
        <p:spPr>
          <a:xfrm>
            <a:off x="5959139" y="547387"/>
            <a:ext cx="5626157" cy="5666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30" name="Shape 33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31" name="Shape 331"/>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HOW DO YOU FEEL?</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I (we) FEEL GOOD, OH I (we) FEEL SO GOOD</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*pelvic thrust* UGH!</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I (we) FEEL FINE, ALL OF THE TIME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*fist pump while turning in circle*ABOOGA! ABOOGA! ABOOGA-BOOGA-BOOGA!!</a:t>
            </a:r>
          </a:p>
        </p:txBody>
      </p:sp>
      <p:pic>
        <p:nvPicPr>
          <p:cNvPr id="332" name="Shape 332"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33" name="Shape 333"/>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34" name="Shape 334"/>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SPIRIT CHEERS!</a:t>
            </a:r>
          </a:p>
        </p:txBody>
      </p:sp>
      <p:pic>
        <p:nvPicPr>
          <p:cNvPr id="335" name="Shape 335"/>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41" name="Shape 341"/>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42" name="Shape 342"/>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REMIX</a:t>
            </a:r>
            <a:br>
              <a:rPr lang="en-US" sz="4000" b="0" i="0" u="none" strike="noStrike" cap="none" dirty="0">
                <a:solidFill>
                  <a:schemeClr val="dk1"/>
                </a:solidFill>
                <a:latin typeface="Century Gothic"/>
                <a:ea typeface="Century Gothic"/>
                <a:cs typeface="Century Gothic"/>
                <a:sym typeface="Century Gothic"/>
              </a:rPr>
            </a:br>
            <a:r>
              <a:rPr lang="en-US" sz="4000" b="0" i="0" u="none" strike="noStrike" cap="none" dirty="0">
                <a:solidFill>
                  <a:schemeClr val="dk1"/>
                </a:solidFill>
                <a:latin typeface="Century Gothic"/>
                <a:ea typeface="Century Gothic"/>
                <a:cs typeface="Century Gothic"/>
                <a:sym typeface="Century Gothic"/>
              </a:rPr>
              <a:t>***When someone says “REMIX!”***</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Hold up, wait a minute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Let me put some robot in it</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*do the robot* Oh, some robot, oh, oh, some robot</a:t>
            </a:r>
          </a:p>
          <a:p>
            <a:pPr marL="0" marR="0" lvl="0" indent="0" algn="ctr" rtl="0">
              <a:lnSpc>
                <a:spcPct val="100000"/>
              </a:lnSpc>
              <a:spcBef>
                <a:spcPts val="0"/>
              </a:spcBef>
              <a:spcAft>
                <a:spcPts val="0"/>
              </a:spcAft>
              <a:buClr>
                <a:srgbClr val="000000"/>
              </a:buClr>
              <a:buFont typeface="Arial"/>
              <a:buNone/>
            </a:pPr>
            <a:endParaRPr sz="4000" b="0" i="0" u="none" strike="noStrike" cap="none" dirty="0">
              <a:solidFill>
                <a:schemeClr val="dk1"/>
              </a:solidFill>
              <a:latin typeface="Century Gothic"/>
              <a:ea typeface="Century Gothic"/>
              <a:cs typeface="Century Gothic"/>
              <a:sym typeface="Century Gothic"/>
            </a:endParaRPr>
          </a:p>
        </p:txBody>
      </p:sp>
      <p:pic>
        <p:nvPicPr>
          <p:cNvPr id="343" name="Shape 343"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44" name="Shape 344"/>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45" name="Shape 345"/>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SPIRIT CHEERS!</a:t>
            </a:r>
          </a:p>
        </p:txBody>
      </p:sp>
      <p:pic>
        <p:nvPicPr>
          <p:cNvPr id="346" name="Shape 346"/>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02" name="Shape 102"/>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pic>
        <p:nvPicPr>
          <p:cNvPr id="103" name="Shape 103" descr="CNHlogo.png"/>
          <p:cNvPicPr preferRelativeResize="0"/>
          <p:nvPr/>
        </p:nvPicPr>
        <p:blipFill rotWithShape="1">
          <a:blip r:embed="rId3">
            <a:alphaModFix/>
          </a:blip>
          <a:srcRect/>
          <a:stretch/>
        </p:blipFill>
        <p:spPr>
          <a:xfrm>
            <a:off x="293592" y="106038"/>
            <a:ext cx="1419296" cy="1377025"/>
          </a:xfrm>
          <a:prstGeom prst="rect">
            <a:avLst/>
          </a:prstGeom>
          <a:noFill/>
          <a:ln>
            <a:noFill/>
          </a:ln>
        </p:spPr>
      </p:pic>
      <p:pic>
        <p:nvPicPr>
          <p:cNvPr id="104" name="Shape 104"/>
          <p:cNvPicPr preferRelativeResize="0"/>
          <p:nvPr/>
        </p:nvPicPr>
        <p:blipFill rotWithShape="1">
          <a:blip r:embed="rId4">
            <a:alphaModFix/>
          </a:blip>
          <a:srcRect/>
          <a:stretch/>
        </p:blipFill>
        <p:spPr>
          <a:xfrm>
            <a:off x="1" y="1592504"/>
            <a:ext cx="11967088" cy="457200"/>
          </a:xfrm>
          <a:prstGeom prst="rect">
            <a:avLst/>
          </a:prstGeom>
          <a:noFill/>
          <a:ln>
            <a:noFill/>
          </a:ln>
        </p:spPr>
      </p:pic>
      <p:sp>
        <p:nvSpPr>
          <p:cNvPr id="105" name="Shape 105"/>
          <p:cNvSpPr txBox="1"/>
          <p:nvPr/>
        </p:nvSpPr>
        <p:spPr>
          <a:xfrm>
            <a:off x="293592" y="3380598"/>
            <a:ext cx="11604812" cy="156966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I pledge on my honor to uphold the objects of Key Club International; </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To build my home school and community;</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To serve my nation and god;</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dirty="0">
                <a:solidFill>
                  <a:schemeClr val="dk1"/>
                </a:solidFill>
                <a:latin typeface="Century Gothic"/>
                <a:ea typeface="Century Gothic"/>
                <a:cs typeface="Century Gothic"/>
                <a:sym typeface="Century Gothic"/>
              </a:rPr>
              <a:t>And to combat all forces which tend to undermine these institutions </a:t>
            </a:r>
          </a:p>
        </p:txBody>
      </p:sp>
      <p:sp>
        <p:nvSpPr>
          <p:cNvPr id="106" name="Shape 106"/>
          <p:cNvSpPr txBox="1"/>
          <p:nvPr/>
        </p:nvSpPr>
        <p:spPr>
          <a:xfrm>
            <a:off x="3355410" y="2403841"/>
            <a:ext cx="5481177"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KEY CLUB PLEDGE</a:t>
            </a:r>
          </a:p>
        </p:txBody>
      </p:sp>
      <p:pic>
        <p:nvPicPr>
          <p:cNvPr id="107" name="Shape 107"/>
          <p:cNvPicPr preferRelativeResize="0"/>
          <p:nvPr/>
        </p:nvPicPr>
        <p:blipFill rotWithShape="1">
          <a:blip r:embed="rId5">
            <a:alphaModFix/>
          </a:blip>
          <a:srcRect/>
          <a:stretch/>
        </p:blipFill>
        <p:spPr>
          <a:xfrm>
            <a:off x="6023039" y="522465"/>
            <a:ext cx="5626158" cy="566693"/>
          </a:xfrm>
          <a:prstGeom prst="rect">
            <a:avLst/>
          </a:prstGeom>
          <a:noFill/>
          <a:ln>
            <a:noFill/>
          </a:ln>
        </p:spPr>
      </p:pic>
      <p:sp>
        <p:nvSpPr>
          <p:cNvPr id="108" name="Shape 108"/>
          <p:cNvSpPr/>
          <p:nvPr/>
        </p:nvSpPr>
        <p:spPr>
          <a:xfrm>
            <a:off x="549518" y="1559494"/>
            <a:ext cx="1584082"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Pledges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81" name="Shape 381" descr="http://www.cnhkeyclub.org/downloads/Resources/Graphics/Bees/1617/GD_BeeSubmissions_10/GD_ITrinh_10_1617.png"/>
          <p:cNvPicPr preferRelativeResize="0"/>
          <p:nvPr/>
        </p:nvPicPr>
        <p:blipFill rotWithShape="1">
          <a:blip r:embed="rId3">
            <a:alphaModFix/>
          </a:blip>
          <a:srcRect/>
          <a:stretch/>
        </p:blipFill>
        <p:spPr>
          <a:xfrm>
            <a:off x="8436136" y="1828800"/>
            <a:ext cx="3755864" cy="3343701"/>
          </a:xfrm>
          <a:prstGeom prst="rect">
            <a:avLst/>
          </a:prstGeom>
          <a:noFill/>
          <a:ln>
            <a:noFill/>
          </a:ln>
        </p:spPr>
      </p:pic>
      <p:sp>
        <p:nvSpPr>
          <p:cNvPr id="374" name="Shape 374"/>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75" name="Shape 375"/>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376" name="Shape 376" descr="CNHlogo.png"/>
          <p:cNvPicPr preferRelativeResize="0"/>
          <p:nvPr/>
        </p:nvPicPr>
        <p:blipFill rotWithShape="1">
          <a:blip r:embed="rId4">
            <a:alphaModFix/>
          </a:blip>
          <a:srcRect/>
          <a:stretch/>
        </p:blipFill>
        <p:spPr>
          <a:xfrm>
            <a:off x="243840" y="77762"/>
            <a:ext cx="1419296" cy="1377025"/>
          </a:xfrm>
          <a:prstGeom prst="rect">
            <a:avLst/>
          </a:prstGeom>
          <a:noFill/>
          <a:ln>
            <a:noFill/>
          </a:ln>
        </p:spPr>
      </p:pic>
      <p:pic>
        <p:nvPicPr>
          <p:cNvPr id="377" name="Shape 377"/>
          <p:cNvPicPr preferRelativeResize="0"/>
          <p:nvPr/>
        </p:nvPicPr>
        <p:blipFill rotWithShape="1">
          <a:blip r:embed="rId5">
            <a:alphaModFix/>
          </a:blip>
          <a:srcRect/>
          <a:stretch/>
        </p:blipFill>
        <p:spPr>
          <a:xfrm>
            <a:off x="0" y="1592504"/>
            <a:ext cx="11964097" cy="457200"/>
          </a:xfrm>
          <a:prstGeom prst="rect">
            <a:avLst/>
          </a:prstGeom>
          <a:noFill/>
          <a:ln>
            <a:noFill/>
          </a:ln>
        </p:spPr>
      </p:pic>
      <p:sp>
        <p:nvSpPr>
          <p:cNvPr id="378" name="Shape 378"/>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Treasurer’s Report</a:t>
            </a:r>
          </a:p>
        </p:txBody>
      </p:sp>
      <p:sp>
        <p:nvSpPr>
          <p:cNvPr id="379" name="Shape 379"/>
          <p:cNvSpPr/>
          <p:nvPr/>
        </p:nvSpPr>
        <p:spPr>
          <a:xfrm>
            <a:off x="881675" y="2275189"/>
            <a:ext cx="10350600" cy="3464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Club dues</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$11.50</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$3.50 donation to </a:t>
            </a:r>
            <a:r>
              <a:rPr lang="en-US" sz="3200" b="0" i="0" u="none" strike="noStrike" cap="none" dirty="0" smtClean="0">
                <a:solidFill>
                  <a:schemeClr val="dk1"/>
                </a:solidFill>
                <a:latin typeface="Century Gothic"/>
                <a:ea typeface="Century Gothic"/>
                <a:cs typeface="Century Gothic"/>
                <a:sym typeface="Century Gothic"/>
              </a:rPr>
              <a:t>club</a:t>
            </a:r>
          </a:p>
          <a:p>
            <a:pPr marL="800100" marR="0" lvl="1" indent="-342900" algn="l" rtl="0">
              <a:lnSpc>
                <a:spcPct val="100000"/>
              </a:lnSpc>
              <a:spcBef>
                <a:spcPts val="0"/>
              </a:spcBef>
              <a:spcAft>
                <a:spcPts val="0"/>
              </a:spcAft>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Need to approve fundraiser baskets</a:t>
            </a:r>
          </a:p>
          <a:p>
            <a:pPr marL="800100" marR="0" lvl="1" indent="-342900" algn="l" rtl="0">
              <a:lnSpc>
                <a:spcPct val="100000"/>
              </a:lnSpc>
              <a:spcBef>
                <a:spcPts val="0"/>
              </a:spcBef>
              <a:spcAft>
                <a:spcPts val="0"/>
              </a:spcAft>
              <a:buClr>
                <a:schemeClr val="dk1"/>
              </a:buClr>
              <a:buSzPct val="100000"/>
              <a:buFont typeface="Arial"/>
              <a:buChar char="•"/>
            </a:pPr>
            <a:endParaRPr lang="en-US" sz="3200" dirty="0">
              <a:solidFill>
                <a:schemeClr val="dk1"/>
              </a:solidFill>
              <a:latin typeface="Century Gothic"/>
              <a:ea typeface="Century Gothic"/>
              <a:cs typeface="Century Gothic"/>
              <a:sym typeface="Century Gothic"/>
            </a:endParaRPr>
          </a:p>
          <a:p>
            <a:pPr marL="800100" marR="0" lvl="1" indent="-342900" algn="l" rtl="0">
              <a:lnSpc>
                <a:spcPct val="100000"/>
              </a:lnSpc>
              <a:spcBef>
                <a:spcPts val="0"/>
              </a:spcBef>
              <a:spcAft>
                <a:spcPts val="0"/>
              </a:spcAft>
              <a:buClr>
                <a:schemeClr val="dk1"/>
              </a:buClr>
              <a:buSzPct val="100000"/>
              <a:buFont typeface="Arial"/>
              <a:buChar char="•"/>
            </a:pPr>
            <a:endParaRPr lang="en-US" sz="3200" b="0" i="0" u="none" strike="noStrike" cap="none" dirty="0" smtClean="0">
              <a:solidFill>
                <a:schemeClr val="dk1"/>
              </a:solidFill>
              <a:latin typeface="Century Gothic"/>
              <a:ea typeface="Century Gothic"/>
              <a:cs typeface="Century Gothic"/>
              <a:sym typeface="Century Gothic"/>
            </a:endParaRPr>
          </a:p>
        </p:txBody>
      </p:sp>
      <p:pic>
        <p:nvPicPr>
          <p:cNvPr id="380" name="Shape 380"/>
          <p:cNvPicPr preferRelativeResize="0"/>
          <p:nvPr/>
        </p:nvPicPr>
        <p:blipFill rotWithShape="1">
          <a:blip r:embed="rId6">
            <a:alphaModFix/>
          </a:blip>
          <a:srcRect/>
          <a:stretch/>
        </p:blipFill>
        <p:spPr>
          <a:xfrm>
            <a:off x="6094476" y="484487"/>
            <a:ext cx="5626158" cy="5666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87" name="Shape 38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88" name="Shape 388"/>
          <p:cNvSpPr txBox="1"/>
          <p:nvPr/>
        </p:nvSpPr>
        <p:spPr>
          <a:xfrm>
            <a:off x="258419" y="2147760"/>
            <a:ext cx="11675161" cy="415498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you sign in with the event chair when you get to a service event or else you hours WILL NOT be counted!</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that if you sign up for an event, you come because when you sign up you are making a commitment and your other members will be counting on you!</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signed up for an event, but cannot make it to the event, make sure you let an officer, advisor, or the event chair know!</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did not sign up for an event, but are planning on attending, please contact an officer, advisor, or the event chair, letting us know you will be attending</a:t>
            </a:r>
          </a:p>
        </p:txBody>
      </p:sp>
      <p:pic>
        <p:nvPicPr>
          <p:cNvPr id="389" name="Shape 389"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390" name="Shape 390"/>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391" name="Shape 391"/>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Friendly Reminders</a:t>
            </a:r>
          </a:p>
        </p:txBody>
      </p:sp>
      <p:pic>
        <p:nvPicPr>
          <p:cNvPr id="392" name="Shape 392"/>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98" name="Shape 39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99" name="Shape 399"/>
          <p:cNvSpPr txBox="1"/>
          <p:nvPr/>
        </p:nvSpPr>
        <p:spPr>
          <a:xfrm>
            <a:off x="287424" y="2285010"/>
            <a:ext cx="11477702" cy="3785652"/>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OFFICER CONTACT INFORMATION</a:t>
            </a:r>
          </a:p>
          <a:p>
            <a:pPr marL="0" marR="0" lvl="0" indent="0" algn="ctr" rtl="0">
              <a:lnSpc>
                <a:spcPct val="100000"/>
              </a:lnSpc>
              <a:spcBef>
                <a:spcPts val="0"/>
              </a:spcBef>
              <a:spcAft>
                <a:spcPts val="0"/>
              </a:spcAft>
              <a:buClr>
                <a:srgbClr val="000000"/>
              </a:buClr>
              <a:buFont typeface="Arial"/>
              <a:buNone/>
            </a:pPr>
            <a:endParaRPr sz="20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Lieutenant Governor – </a:t>
            </a:r>
            <a:r>
              <a:rPr lang="en-US" sz="2000" b="0" i="0" u="none" strike="noStrike" cap="none" dirty="0">
                <a:solidFill>
                  <a:schemeClr val="dk1"/>
                </a:solidFill>
                <a:latin typeface="Century Gothic"/>
                <a:ea typeface="Century Gothic"/>
                <a:cs typeface="Century Gothic"/>
                <a:sym typeface="Century Gothic"/>
              </a:rPr>
              <a:t>d14.cnhkc.ltg@gmail.com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PRESIDENT –  </a:t>
            </a:r>
            <a:r>
              <a:rPr lang="en-US" sz="2000" b="0" i="0" u="none" strike="noStrike" cap="none" dirty="0">
                <a:solidFill>
                  <a:schemeClr val="dk1"/>
                </a:solidFill>
                <a:latin typeface="Century Gothic"/>
                <a:ea typeface="Century Gothic"/>
                <a:cs typeface="Century Gothic"/>
                <a:sym typeface="Century Gothic"/>
              </a:rPr>
              <a:t>yc.kc.president@gmail.com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VICE PRESIDENT –  </a:t>
            </a:r>
            <a:r>
              <a:rPr lang="en-US" sz="2000" b="0" i="0" u="none" strike="noStrike" cap="none" dirty="0">
                <a:solidFill>
                  <a:schemeClr val="dk1"/>
                </a:solidFill>
                <a:latin typeface="Century Gothic"/>
                <a:ea typeface="Century Gothic"/>
                <a:cs typeface="Century Gothic"/>
                <a:sym typeface="Century Gothic"/>
              </a:rPr>
              <a:t>yc.kc.vicepres@gmail.com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SECRETARY –  </a:t>
            </a:r>
            <a:r>
              <a:rPr lang="en-US" sz="2000" b="0" i="0" u="none" strike="noStrike" cap="none" dirty="0">
                <a:solidFill>
                  <a:schemeClr val="dk1"/>
                </a:solidFill>
                <a:latin typeface="Century Gothic"/>
                <a:ea typeface="Century Gothic"/>
                <a:cs typeface="Century Gothic"/>
                <a:sym typeface="Century Gothic"/>
              </a:rPr>
              <a:t>yc.kc.secretary@gmail.com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TREASURER –  </a:t>
            </a:r>
            <a:r>
              <a:rPr lang="en-US" sz="2000" b="0" i="0" u="none" strike="noStrike" cap="none" dirty="0">
                <a:solidFill>
                  <a:schemeClr val="dk1"/>
                </a:solidFill>
                <a:latin typeface="Century Gothic"/>
                <a:ea typeface="Century Gothic"/>
                <a:cs typeface="Century Gothic"/>
                <a:sym typeface="Century Gothic"/>
              </a:rPr>
              <a:t>yc.kc.treasurer@gmail.com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EDITOR –  </a:t>
            </a:r>
            <a:r>
              <a:rPr lang="en-US" sz="2000" b="0" i="0" u="none" strike="noStrike" cap="none" dirty="0">
                <a:solidFill>
                  <a:schemeClr val="dk1"/>
                </a:solidFill>
                <a:latin typeface="Century Gothic"/>
                <a:ea typeface="Century Gothic"/>
                <a:cs typeface="Century Gothic"/>
                <a:sym typeface="Century Gothic"/>
              </a:rPr>
              <a:t>yc.kc.editor@gmail.com</a:t>
            </a:r>
          </a:p>
          <a:p>
            <a:pPr marL="0" marR="0" lvl="0" indent="0" algn="ctr" rtl="0">
              <a:lnSpc>
                <a:spcPct val="100000"/>
              </a:lnSpc>
              <a:spcBef>
                <a:spcPts val="0"/>
              </a:spcBef>
              <a:spcAft>
                <a:spcPts val="0"/>
              </a:spcAft>
              <a:buClr>
                <a:srgbClr val="000000"/>
              </a:buClr>
              <a:buFont typeface="Arial"/>
              <a:buNone/>
            </a:pPr>
            <a:endParaRPr sz="20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IF YOU HAVE ANY PICTURES FROM SERVICE EVENTS, WE WANT THEM!!! PLEASE SEND THEM TO THE CLUB EDITOR, OR OTHER OFFICERS SO WE CAN PUT THEM IN NEWSLETTERS, THE CLUB WEBSITE, ETC.!!!</a:t>
            </a:r>
          </a:p>
        </p:txBody>
      </p:sp>
      <p:pic>
        <p:nvPicPr>
          <p:cNvPr id="400" name="Shape 400"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01" name="Shape 401"/>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02" name="Shape 402"/>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Contact Us</a:t>
            </a:r>
          </a:p>
        </p:txBody>
      </p:sp>
      <p:pic>
        <p:nvPicPr>
          <p:cNvPr id="403" name="Shape 403"/>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09" name="Shape 40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410" name="Shape 410"/>
          <p:cNvSpPr txBox="1"/>
          <p:nvPr/>
        </p:nvSpPr>
        <p:spPr>
          <a:xfrm>
            <a:off x="287424" y="2421242"/>
            <a:ext cx="11477702" cy="341632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IF YOU CHAIR AN EVENT:</a:t>
            </a:r>
          </a:p>
          <a:p>
            <a:pPr marL="571500" marR="0" lvl="0" indent="-571500" algn="ctr" rtl="0">
              <a:lnSpc>
                <a:spcPct val="100000"/>
              </a:lnSpc>
              <a:spcBef>
                <a:spcPts val="0"/>
              </a:spcBef>
              <a:spcAft>
                <a:spcPts val="0"/>
              </a:spcAft>
              <a:buClr>
                <a:schemeClr val="dk1"/>
              </a:buClr>
              <a:buFont typeface="Arial"/>
              <a:buNone/>
            </a:pPr>
            <a:endParaRPr sz="3600" b="1"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Please make sure you send the </a:t>
            </a:r>
            <a:r>
              <a:rPr lang="en-US" sz="3600" b="1" i="0" u="none" strike="noStrike" cap="none" dirty="0">
                <a:solidFill>
                  <a:schemeClr val="dk1"/>
                </a:solidFill>
                <a:latin typeface="Century Gothic"/>
                <a:ea typeface="Century Gothic"/>
                <a:cs typeface="Century Gothic"/>
                <a:sym typeface="Century Gothic"/>
              </a:rPr>
              <a:t>ACCURATE</a:t>
            </a:r>
            <a:r>
              <a:rPr lang="en-US" sz="3600" b="0" i="0" u="none" strike="noStrike" cap="none" dirty="0">
                <a:solidFill>
                  <a:schemeClr val="dk1"/>
                </a:solidFill>
                <a:latin typeface="Century Gothic"/>
                <a:ea typeface="Century Gothic"/>
                <a:cs typeface="Century Gothic"/>
                <a:sym typeface="Century Gothic"/>
              </a:rPr>
              <a:t> hours report to the club secretary, </a:t>
            </a:r>
            <a:r>
              <a:rPr lang="en-US" sz="3600" b="1" dirty="0" smtClean="0">
                <a:solidFill>
                  <a:schemeClr val="dk1"/>
                </a:solidFill>
                <a:latin typeface="Century Gothic"/>
                <a:ea typeface="Century Gothic"/>
                <a:cs typeface="Century Gothic"/>
                <a:sym typeface="Century Gothic"/>
              </a:rPr>
              <a:t>SAM</a:t>
            </a:r>
            <a:r>
              <a:rPr lang="en-US" sz="3600" b="0" i="0" u="none" strike="noStrike" cap="none" dirty="0" smtClean="0">
                <a:solidFill>
                  <a:schemeClr val="dk1"/>
                </a:solidFill>
                <a:latin typeface="Century Gothic"/>
                <a:ea typeface="Century Gothic"/>
                <a:cs typeface="Century Gothic"/>
                <a:sym typeface="Century Gothic"/>
              </a:rPr>
              <a:t>, </a:t>
            </a:r>
            <a:r>
              <a:rPr lang="en-US" sz="3600" b="0" i="0" u="none" strike="noStrike" cap="none" dirty="0">
                <a:solidFill>
                  <a:schemeClr val="dk1"/>
                </a:solidFill>
                <a:latin typeface="Century Gothic"/>
                <a:ea typeface="Century Gothic"/>
                <a:cs typeface="Century Gothic"/>
                <a:sym typeface="Century Gothic"/>
              </a:rPr>
              <a:t>by </a:t>
            </a:r>
            <a:r>
              <a:rPr lang="en-US" sz="3600" b="1" i="0" u="none" strike="noStrike" cap="none" dirty="0">
                <a:solidFill>
                  <a:schemeClr val="dk1"/>
                </a:solidFill>
                <a:latin typeface="Century Gothic"/>
                <a:ea typeface="Century Gothic"/>
                <a:cs typeface="Century Gothic"/>
                <a:sym typeface="Century Gothic"/>
              </a:rPr>
              <a:t>EMAIL</a:t>
            </a:r>
          </a:p>
          <a:p>
            <a:pPr marL="571500" marR="0" lvl="0" indent="-571500" algn="ctr" rtl="0">
              <a:lnSpc>
                <a:spcPct val="100000"/>
              </a:lnSpc>
              <a:spcBef>
                <a:spcPts val="0"/>
              </a:spcBef>
              <a:spcAft>
                <a:spcPts val="0"/>
              </a:spcAft>
              <a:buClr>
                <a:schemeClr val="dk1"/>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yc.kc.secretary@gmail.com</a:t>
            </a:r>
          </a:p>
        </p:txBody>
      </p:sp>
      <p:pic>
        <p:nvPicPr>
          <p:cNvPr id="411" name="Shape 411"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12" name="Shape 412"/>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13" name="Shape 413"/>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Chair Reminders</a:t>
            </a:r>
          </a:p>
        </p:txBody>
      </p:sp>
      <p:pic>
        <p:nvPicPr>
          <p:cNvPr id="414" name="Shape 414"/>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20" name="Shape 42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21" name="Shape 421"/>
          <p:cNvPicPr preferRelativeResize="0"/>
          <p:nvPr/>
        </p:nvPicPr>
        <p:blipFill rotWithShape="1">
          <a:blip r:embed="rId3">
            <a:alphaModFix/>
          </a:blip>
          <a:srcRect/>
          <a:stretch/>
        </p:blipFill>
        <p:spPr>
          <a:xfrm>
            <a:off x="178248" y="2253509"/>
            <a:ext cx="1921074" cy="1921074"/>
          </a:xfrm>
          <a:prstGeom prst="rect">
            <a:avLst/>
          </a:prstGeom>
          <a:noFill/>
          <a:ln>
            <a:noFill/>
          </a:ln>
        </p:spPr>
      </p:pic>
      <p:pic>
        <p:nvPicPr>
          <p:cNvPr id="422" name="Shape 422"/>
          <p:cNvPicPr preferRelativeResize="0"/>
          <p:nvPr/>
        </p:nvPicPr>
        <p:blipFill rotWithShape="1">
          <a:blip r:embed="rId4">
            <a:alphaModFix/>
          </a:blip>
          <a:srcRect/>
          <a:stretch/>
        </p:blipFill>
        <p:spPr>
          <a:xfrm>
            <a:off x="164512" y="4417761"/>
            <a:ext cx="2244758" cy="1820674"/>
          </a:xfrm>
          <a:prstGeom prst="rect">
            <a:avLst/>
          </a:prstGeom>
          <a:noFill/>
          <a:ln>
            <a:noFill/>
          </a:ln>
        </p:spPr>
      </p:pic>
      <p:pic>
        <p:nvPicPr>
          <p:cNvPr id="423" name="Shape 423"/>
          <p:cNvPicPr preferRelativeResize="0"/>
          <p:nvPr/>
        </p:nvPicPr>
        <p:blipFill rotWithShape="1">
          <a:blip r:embed="rId5">
            <a:alphaModFix/>
          </a:blip>
          <a:srcRect/>
          <a:stretch/>
        </p:blipFill>
        <p:spPr>
          <a:xfrm>
            <a:off x="5580048" y="1767179"/>
            <a:ext cx="2515482" cy="2515482"/>
          </a:xfrm>
          <a:prstGeom prst="rect">
            <a:avLst/>
          </a:prstGeom>
          <a:noFill/>
          <a:ln>
            <a:noFill/>
          </a:ln>
        </p:spPr>
      </p:pic>
      <p:pic>
        <p:nvPicPr>
          <p:cNvPr id="424" name="Shape 424"/>
          <p:cNvPicPr preferRelativeResize="0"/>
          <p:nvPr/>
        </p:nvPicPr>
        <p:blipFill rotWithShape="1">
          <a:blip r:embed="rId6">
            <a:alphaModFix/>
          </a:blip>
          <a:srcRect/>
          <a:stretch/>
        </p:blipFill>
        <p:spPr>
          <a:xfrm>
            <a:off x="5796224" y="4188092"/>
            <a:ext cx="2096673" cy="1945436"/>
          </a:xfrm>
          <a:prstGeom prst="rect">
            <a:avLst/>
          </a:prstGeom>
          <a:noFill/>
          <a:ln>
            <a:noFill/>
          </a:ln>
        </p:spPr>
      </p:pic>
      <p:sp>
        <p:nvSpPr>
          <p:cNvPr id="425" name="Shape 425"/>
          <p:cNvSpPr txBox="1"/>
          <p:nvPr/>
        </p:nvSpPr>
        <p:spPr>
          <a:xfrm>
            <a:off x="2146912" y="2849635"/>
            <a:ext cx="3392603" cy="286232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a:t>
            </a:r>
            <a:r>
              <a:rPr lang="en-US" sz="3600" b="0" i="0" u="none" strike="noStrike" cap="none" dirty="0">
                <a:solidFill>
                  <a:schemeClr val="dk1"/>
                </a:solidFill>
                <a:latin typeface="Century Gothic"/>
                <a:ea typeface="Century Gothic"/>
                <a:cs typeface="Century Gothic"/>
                <a:sym typeface="Century Gothic"/>
              </a:rPr>
              <a:t>ychskeyclub</a:t>
            </a:r>
            <a:endParaRPr lang="en-US"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a:t>
            </a:r>
            <a:r>
              <a:rPr lang="en-US" sz="3600" b="0" i="0" u="none" strike="noStrike" cap="none" dirty="0">
                <a:solidFill>
                  <a:schemeClr val="dk1"/>
                </a:solidFill>
                <a:latin typeface="Century Gothic"/>
                <a:ea typeface="Century Gothic"/>
                <a:cs typeface="Century Gothic"/>
                <a:sym typeface="Century Gothic"/>
              </a:rPr>
              <a:t>ychskc</a:t>
            </a:r>
            <a:endParaRPr lang="en-US" sz="3600" b="0" i="0" u="none" strike="noStrike" cap="none" dirty="0">
              <a:solidFill>
                <a:schemeClr val="dk1"/>
              </a:solidFill>
              <a:latin typeface="Century Gothic"/>
              <a:ea typeface="Century Gothic"/>
              <a:cs typeface="Century Gothic"/>
              <a:sym typeface="Century Gothic"/>
            </a:endParaRPr>
          </a:p>
        </p:txBody>
      </p:sp>
      <p:sp>
        <p:nvSpPr>
          <p:cNvPr id="426" name="Shape 426"/>
          <p:cNvSpPr txBox="1"/>
          <p:nvPr/>
        </p:nvSpPr>
        <p:spPr>
          <a:xfrm>
            <a:off x="7876920" y="2853425"/>
            <a:ext cx="4012771" cy="3970318"/>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http://goo.gl/XOOn4e</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Enter #: 81010</a:t>
            </a: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Text: @</a:t>
            </a:r>
            <a:r>
              <a:rPr lang="en-US" sz="3600" b="0" i="0" u="none" strike="noStrike" cap="none" dirty="0">
                <a:solidFill>
                  <a:schemeClr val="dk1"/>
                </a:solidFill>
                <a:latin typeface="Century Gothic"/>
                <a:ea typeface="Century Gothic"/>
                <a:cs typeface="Century Gothic"/>
                <a:sym typeface="Century Gothic"/>
              </a:rPr>
              <a:t>yckc</a:t>
            </a:r>
            <a:endParaRPr lang="en-US"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 </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p:txBody>
      </p:sp>
      <p:pic>
        <p:nvPicPr>
          <p:cNvPr id="427" name="Shape 427" descr="CNHlogo.png"/>
          <p:cNvPicPr preferRelativeResize="0"/>
          <p:nvPr/>
        </p:nvPicPr>
        <p:blipFill rotWithShape="1">
          <a:blip r:embed="rId7">
            <a:alphaModFix/>
          </a:blip>
          <a:srcRect/>
          <a:stretch/>
        </p:blipFill>
        <p:spPr>
          <a:xfrm>
            <a:off x="265473" y="89018"/>
            <a:ext cx="1419296" cy="1377025"/>
          </a:xfrm>
          <a:prstGeom prst="rect">
            <a:avLst/>
          </a:prstGeom>
          <a:noFill/>
          <a:ln>
            <a:noFill/>
          </a:ln>
        </p:spPr>
      </p:pic>
      <p:pic>
        <p:nvPicPr>
          <p:cNvPr id="428" name="Shape 428"/>
          <p:cNvPicPr preferRelativeResize="0"/>
          <p:nvPr/>
        </p:nvPicPr>
        <p:blipFill rotWithShape="1">
          <a:blip r:embed="rId8">
            <a:alphaModFix/>
          </a:blip>
          <a:srcRect/>
          <a:stretch/>
        </p:blipFill>
        <p:spPr>
          <a:xfrm>
            <a:off x="0" y="1592504"/>
            <a:ext cx="11967088" cy="457200"/>
          </a:xfrm>
          <a:prstGeom prst="rect">
            <a:avLst/>
          </a:prstGeom>
          <a:noFill/>
          <a:ln>
            <a:noFill/>
          </a:ln>
        </p:spPr>
      </p:pic>
      <p:sp>
        <p:nvSpPr>
          <p:cNvPr id="429" name="Shape 429"/>
          <p:cNvSpPr txBox="1"/>
          <p:nvPr/>
        </p:nvSpPr>
        <p:spPr>
          <a:xfrm>
            <a:off x="615993" y="1556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pic>
        <p:nvPicPr>
          <p:cNvPr id="430" name="Shape 430"/>
          <p:cNvPicPr preferRelativeResize="0"/>
          <p:nvPr/>
        </p:nvPicPr>
        <p:blipFill rotWithShape="1">
          <a:blip r:embed="rId9">
            <a:alphaModFix/>
          </a:blip>
          <a:srcRect/>
          <a:stretch/>
        </p:blipFill>
        <p:spPr>
          <a:xfrm>
            <a:off x="6095999" y="495743"/>
            <a:ext cx="5626158" cy="5666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36" name="Shape 436"/>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37" name="Shape 437" descr="CNHlogo.png"/>
          <p:cNvPicPr preferRelativeResize="0"/>
          <p:nvPr/>
        </p:nvPicPr>
        <p:blipFill rotWithShape="1">
          <a:blip r:embed="rId3">
            <a:alphaModFix/>
          </a:blip>
          <a:srcRect/>
          <a:stretch/>
        </p:blipFill>
        <p:spPr>
          <a:xfrm>
            <a:off x="259080" y="224186"/>
            <a:ext cx="1419296" cy="1377025"/>
          </a:xfrm>
          <a:prstGeom prst="rect">
            <a:avLst/>
          </a:prstGeom>
          <a:noFill/>
          <a:ln>
            <a:noFill/>
          </a:ln>
        </p:spPr>
      </p:pic>
      <p:sp>
        <p:nvSpPr>
          <p:cNvPr id="438" name="Shape 438"/>
          <p:cNvSpPr txBox="1"/>
          <p:nvPr/>
        </p:nvSpPr>
        <p:spPr>
          <a:xfrm>
            <a:off x="494866" y="3128257"/>
            <a:ext cx="8414682" cy="175432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1" i="0" u="none" strike="noStrike" cap="none" dirty="0">
                <a:solidFill>
                  <a:schemeClr val="dk1"/>
                </a:solidFill>
                <a:latin typeface="Century Gothic"/>
                <a:ea typeface="Century Gothic"/>
                <a:cs typeface="Century Gothic"/>
                <a:sym typeface="Century Gothic"/>
              </a:rPr>
              <a:t>WEBSITE</a:t>
            </a:r>
          </a:p>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ychskeyclub14.weebly.com</a:t>
            </a:r>
          </a:p>
        </p:txBody>
      </p:sp>
      <p:pic>
        <p:nvPicPr>
          <p:cNvPr id="439" name="Shape 439" descr="Screen Shot 2015-08-24 at 7.11.41 PM.png"/>
          <p:cNvPicPr preferRelativeResize="0"/>
          <p:nvPr/>
        </p:nvPicPr>
        <p:blipFill rotWithShape="1">
          <a:blip r:embed="rId4">
            <a:alphaModFix/>
          </a:blip>
          <a:srcRect/>
          <a:stretch/>
        </p:blipFill>
        <p:spPr>
          <a:xfrm>
            <a:off x="9415977" y="2062460"/>
            <a:ext cx="2044620" cy="4253526"/>
          </a:xfrm>
          <a:prstGeom prst="rect">
            <a:avLst/>
          </a:prstGeom>
          <a:noFill/>
          <a:ln>
            <a:noFill/>
          </a:ln>
        </p:spPr>
      </p:pic>
      <p:pic>
        <p:nvPicPr>
          <p:cNvPr id="440" name="Shape 440"/>
          <p:cNvPicPr preferRelativeResize="0"/>
          <p:nvPr/>
        </p:nvPicPr>
        <p:blipFill rotWithShape="1">
          <a:blip r:embed="rId5">
            <a:alphaModFix/>
          </a:blip>
          <a:srcRect/>
          <a:stretch/>
        </p:blipFill>
        <p:spPr>
          <a:xfrm>
            <a:off x="6096000" y="508991"/>
            <a:ext cx="5626158" cy="566693"/>
          </a:xfrm>
          <a:prstGeom prst="rect">
            <a:avLst/>
          </a:prstGeom>
          <a:noFill/>
          <a:ln>
            <a:noFill/>
          </a:ln>
        </p:spPr>
      </p:pic>
      <p:pic>
        <p:nvPicPr>
          <p:cNvPr id="441" name="Shape 441"/>
          <p:cNvPicPr preferRelativeResize="0"/>
          <p:nvPr/>
        </p:nvPicPr>
        <p:blipFill rotWithShape="1">
          <a:blip r:embed="rId6">
            <a:alphaModFix/>
          </a:blip>
          <a:srcRect/>
          <a:stretch/>
        </p:blipFill>
        <p:spPr>
          <a:xfrm>
            <a:off x="0" y="1564800"/>
            <a:ext cx="12192000" cy="457200"/>
          </a:xfrm>
          <a:prstGeom prst="rect">
            <a:avLst/>
          </a:prstGeom>
          <a:noFill/>
          <a:ln>
            <a:noFill/>
          </a:ln>
        </p:spPr>
      </p:pic>
      <p:sp>
        <p:nvSpPr>
          <p:cNvPr id="442" name="Shape 442"/>
          <p:cNvSpPr/>
          <p:nvPr/>
        </p:nvSpPr>
        <p:spPr>
          <a:xfrm>
            <a:off x="607532" y="1524340"/>
            <a:ext cx="267375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48" name="Shape 44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49" name="Shape 449"/>
          <p:cNvPicPr preferRelativeResize="0"/>
          <p:nvPr/>
        </p:nvPicPr>
        <p:blipFill rotWithShape="1">
          <a:blip r:embed="rId3">
            <a:alphaModFix/>
          </a:blip>
          <a:srcRect/>
          <a:stretch/>
        </p:blipFill>
        <p:spPr>
          <a:xfrm>
            <a:off x="3048" y="1592504"/>
            <a:ext cx="11964097" cy="457200"/>
          </a:xfrm>
          <a:prstGeom prst="rect">
            <a:avLst/>
          </a:prstGeom>
          <a:noFill/>
          <a:ln>
            <a:noFill/>
          </a:ln>
        </p:spPr>
      </p:pic>
      <p:pic>
        <p:nvPicPr>
          <p:cNvPr id="450" name="Shape 450" descr="CNHlogo.png"/>
          <p:cNvPicPr preferRelativeResize="0"/>
          <p:nvPr/>
        </p:nvPicPr>
        <p:blipFill rotWithShape="1">
          <a:blip r:embed="rId4">
            <a:alphaModFix/>
          </a:blip>
          <a:srcRect/>
          <a:stretch/>
        </p:blipFill>
        <p:spPr>
          <a:xfrm>
            <a:off x="310613" y="106272"/>
            <a:ext cx="1419296" cy="1377025"/>
          </a:xfrm>
          <a:prstGeom prst="rect">
            <a:avLst/>
          </a:prstGeom>
          <a:noFill/>
          <a:ln>
            <a:noFill/>
          </a:ln>
        </p:spPr>
      </p:pic>
      <p:sp>
        <p:nvSpPr>
          <p:cNvPr id="451" name="Shape 451"/>
          <p:cNvSpPr txBox="1"/>
          <p:nvPr/>
        </p:nvSpPr>
        <p:spPr>
          <a:xfrm rot="-275516">
            <a:off x="1915886" y="2548728"/>
            <a:ext cx="10276114" cy="101566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Questions?</a:t>
            </a:r>
          </a:p>
        </p:txBody>
      </p:sp>
      <p:sp>
        <p:nvSpPr>
          <p:cNvPr id="452" name="Shape 452"/>
          <p:cNvSpPr txBox="1"/>
          <p:nvPr/>
        </p:nvSpPr>
        <p:spPr>
          <a:xfrm rot="-1039518">
            <a:off x="138734" y="2902093"/>
            <a:ext cx="5528706" cy="83099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Compliments?</a:t>
            </a:r>
          </a:p>
        </p:txBody>
      </p:sp>
      <p:sp>
        <p:nvSpPr>
          <p:cNvPr id="453" name="Shape 453"/>
          <p:cNvSpPr txBox="1"/>
          <p:nvPr/>
        </p:nvSpPr>
        <p:spPr>
          <a:xfrm rot="949827">
            <a:off x="8975245" y="4016190"/>
            <a:ext cx="3137725" cy="10156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Jokes? </a:t>
            </a:r>
          </a:p>
        </p:txBody>
      </p:sp>
      <p:sp>
        <p:nvSpPr>
          <p:cNvPr id="454" name="Shape 454"/>
          <p:cNvSpPr txBox="1"/>
          <p:nvPr/>
        </p:nvSpPr>
        <p:spPr>
          <a:xfrm rot="487793">
            <a:off x="5543536" y="4828917"/>
            <a:ext cx="3829594" cy="110799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Comments?</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Calibri"/>
            </a:endParaRPr>
          </a:p>
        </p:txBody>
      </p:sp>
      <p:sp>
        <p:nvSpPr>
          <p:cNvPr id="455" name="Shape 455"/>
          <p:cNvSpPr/>
          <p:nvPr/>
        </p:nvSpPr>
        <p:spPr>
          <a:xfrm rot="-549770">
            <a:off x="1774752" y="4688959"/>
            <a:ext cx="2895745"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Concerns?</a:t>
            </a:r>
          </a:p>
        </p:txBody>
      </p:sp>
      <p:pic>
        <p:nvPicPr>
          <p:cNvPr id="456" name="Shape 456"/>
          <p:cNvPicPr preferRelativeResize="0"/>
          <p:nvPr/>
        </p:nvPicPr>
        <p:blipFill rotWithShape="1">
          <a:blip r:embed="rId5">
            <a:alphaModFix/>
          </a:blip>
          <a:srcRect/>
          <a:stretch/>
        </p:blipFill>
        <p:spPr>
          <a:xfrm>
            <a:off x="6096000" y="512997"/>
            <a:ext cx="5626158" cy="5666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14" name="Shape 114"/>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15" name="Shape 115"/>
          <p:cNvSpPr txBox="1"/>
          <p:nvPr/>
        </p:nvSpPr>
        <p:spPr>
          <a:xfrm>
            <a:off x="470165" y="2833681"/>
            <a:ext cx="11116070" cy="262836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571500" indent="-571500" algn="ctr">
              <a:buClr>
                <a:schemeClr val="dk1"/>
              </a:buClr>
              <a:buSzPct val="100000"/>
              <a:buFont typeface="Arial"/>
              <a:buChar char="•"/>
            </a:pPr>
            <a:r>
              <a:rPr lang="en-US" sz="5400" b="1" dirty="0" smtClean="0">
                <a:latin typeface="Century Gothic" panose="020B0502020202020204" pitchFamily="34" charset="0"/>
              </a:rPr>
              <a:t>Family Fall Festival</a:t>
            </a:r>
          </a:p>
          <a:p>
            <a:pPr marL="571500" indent="-571500" algn="ctr">
              <a:buClr>
                <a:schemeClr val="dk1"/>
              </a:buClr>
              <a:buSzPct val="100000"/>
              <a:buFont typeface="Arial"/>
              <a:buChar char="•"/>
            </a:pPr>
            <a:r>
              <a:rPr lang="en-US" sz="5400" b="1" dirty="0" smtClean="0">
                <a:latin typeface="Century Gothic" panose="020B0502020202020204" pitchFamily="34" charset="0"/>
              </a:rPr>
              <a:t>Harvest Festival</a:t>
            </a:r>
          </a:p>
          <a:p>
            <a:pPr marL="571500" indent="-571500" algn="ctr">
              <a:buClr>
                <a:schemeClr val="dk1"/>
              </a:buClr>
              <a:buSzPct val="100000"/>
              <a:buFont typeface="Arial"/>
              <a:buChar char="•"/>
            </a:pPr>
            <a:r>
              <a:rPr lang="en-US" sz="5400" b="1" dirty="0" smtClean="0">
                <a:latin typeface="Century Gothic" panose="020B0502020202020204" pitchFamily="34" charset="0"/>
              </a:rPr>
              <a:t>Fall Rally</a:t>
            </a:r>
          </a:p>
        </p:txBody>
      </p:sp>
      <p:pic>
        <p:nvPicPr>
          <p:cNvPr id="116" name="Shape 116"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17" name="Shape 117"/>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18" name="Shape 118"/>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Recap Events</a:t>
            </a:r>
          </a:p>
        </p:txBody>
      </p:sp>
      <p:pic>
        <p:nvPicPr>
          <p:cNvPr id="119" name="Shape 119"/>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37" name="Shape 13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38" name="Shape 138"/>
          <p:cNvSpPr txBox="1"/>
          <p:nvPr/>
        </p:nvSpPr>
        <p:spPr>
          <a:xfrm>
            <a:off x="1347787" y="2562468"/>
            <a:ext cx="9496425" cy="329320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SAVE THE DATES! Major Events!</a:t>
            </a:r>
          </a:p>
          <a:p>
            <a:pPr marL="0" marR="0" lvl="0" indent="0" algn="ctr" rtl="0">
              <a:lnSpc>
                <a:spcPct val="100000"/>
              </a:lnSpc>
              <a:spcBef>
                <a:spcPts val="0"/>
              </a:spcBef>
              <a:spcAft>
                <a:spcPts val="0"/>
              </a:spcAft>
              <a:buClr>
                <a:srgbClr val="000000"/>
              </a:buClr>
              <a:buFont typeface="Arial"/>
              <a:buNone/>
            </a:pPr>
            <a:endParaRPr sz="24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NEXT EVENT</a:t>
            </a:r>
            <a:r>
              <a:rPr lang="en-US" sz="2400" b="0" i="1" u="none" strike="noStrike" cap="none" dirty="0">
                <a:solidFill>
                  <a:schemeClr val="dk1"/>
                </a:solidFill>
                <a:latin typeface="Century Gothic"/>
                <a:ea typeface="Century Gothic"/>
                <a:cs typeface="Century Gothic"/>
                <a:sym typeface="Century Gothic"/>
              </a:rPr>
              <a:t>: </a:t>
            </a:r>
            <a:r>
              <a:rPr lang="en-US" sz="2400" b="0" i="1" u="none" strike="noStrike" cap="none" dirty="0" smtClean="0">
                <a:solidFill>
                  <a:schemeClr val="dk1"/>
                </a:solidFill>
                <a:latin typeface="Century Gothic"/>
                <a:ea typeface="Century Gothic"/>
                <a:cs typeface="Century Gothic"/>
                <a:sym typeface="Century Gothic"/>
              </a:rPr>
              <a:t>Candidate </a:t>
            </a:r>
            <a:r>
              <a:rPr lang="en-US" sz="2400" b="0" i="1" u="none" strike="noStrike" cap="none" dirty="0">
                <a:solidFill>
                  <a:schemeClr val="dk1"/>
                </a:solidFill>
                <a:latin typeface="Century Gothic"/>
                <a:ea typeface="Century Gothic"/>
                <a:cs typeface="Century Gothic"/>
                <a:sym typeface="Century Gothic"/>
              </a:rPr>
              <a:t>Training Conference </a:t>
            </a:r>
            <a:r>
              <a:rPr lang="en-US" sz="2400" b="1" i="1" u="none" strike="noStrike" cap="none" dirty="0">
                <a:solidFill>
                  <a:schemeClr val="dk1"/>
                </a:solidFill>
                <a:latin typeface="Century Gothic"/>
                <a:ea typeface="Century Gothic"/>
                <a:cs typeface="Century Gothic"/>
                <a:sym typeface="Century Gothic"/>
              </a:rPr>
              <a:t>(CTC) </a:t>
            </a:r>
            <a:r>
              <a:rPr lang="en-US" sz="2400" b="0" i="1" u="none" strike="noStrike" cap="none" dirty="0">
                <a:solidFill>
                  <a:schemeClr val="dk1"/>
                </a:solidFill>
                <a:latin typeface="Century Gothic"/>
                <a:ea typeface="Century Gothic"/>
                <a:cs typeface="Century Gothic"/>
                <a:sym typeface="Century Gothic"/>
              </a:rPr>
              <a:t>– December 9</a:t>
            </a:r>
            <a:r>
              <a:rPr lang="en-US" sz="2400" b="0" i="1" u="none" strike="noStrike" cap="none" baseline="30000" dirty="0">
                <a:solidFill>
                  <a:schemeClr val="dk1"/>
                </a:solidFill>
                <a:latin typeface="Century Gothic"/>
                <a:ea typeface="Century Gothic"/>
                <a:cs typeface="Century Gothic"/>
                <a:sym typeface="Century Gothic"/>
              </a:rPr>
              <a:t>th</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Officer Candidate Training Conference </a:t>
            </a:r>
            <a:r>
              <a:rPr lang="en-US" sz="2400" b="1" i="1" u="none" strike="noStrike" cap="none" dirty="0">
                <a:solidFill>
                  <a:schemeClr val="dk1"/>
                </a:solidFill>
                <a:latin typeface="Century Gothic"/>
                <a:ea typeface="Century Gothic"/>
                <a:cs typeface="Century Gothic"/>
                <a:sym typeface="Century Gothic"/>
              </a:rPr>
              <a:t>(DOCTC) </a:t>
            </a:r>
            <a:r>
              <a:rPr lang="en-US" sz="2400" b="0" i="1" u="none" strike="noStrike" cap="none" dirty="0">
                <a:solidFill>
                  <a:schemeClr val="dk1"/>
                </a:solidFill>
                <a:latin typeface="Century Gothic"/>
                <a:ea typeface="Century Gothic"/>
                <a:cs typeface="Century Gothic"/>
                <a:sym typeface="Century Gothic"/>
              </a:rPr>
              <a:t>– December 10th</a:t>
            </a:r>
          </a:p>
          <a:p>
            <a:pPr marL="0" marR="0" lvl="0" indent="0" algn="ctr" rtl="0">
              <a:lnSpc>
                <a:spcPct val="100000"/>
              </a:lnSpc>
              <a:spcBef>
                <a:spcPts val="0"/>
              </a:spcBef>
              <a:spcAft>
                <a:spcPts val="0"/>
              </a:spcAft>
              <a:buClr>
                <a:schemeClr val="dk1"/>
              </a:buClr>
              <a:buSzPct val="25000"/>
              <a:buFont typeface="Century Gothic"/>
              <a:buNone/>
            </a:pPr>
            <a:r>
              <a:rPr lang="en-US" sz="2400" b="1" i="1" u="none" strike="noStrike" cap="none" dirty="0">
                <a:solidFill>
                  <a:schemeClr val="dk1"/>
                </a:solidFill>
                <a:latin typeface="Century Gothic"/>
                <a:ea typeface="Century Gothic"/>
                <a:cs typeface="Century Gothic"/>
                <a:sym typeface="Century Gothic"/>
              </a:rPr>
              <a:t>Conclave</a:t>
            </a:r>
            <a:r>
              <a:rPr lang="en-US" sz="2400" b="0" i="1" u="none" strike="noStrike" cap="none" dirty="0">
                <a:solidFill>
                  <a:schemeClr val="dk1"/>
                </a:solidFill>
                <a:latin typeface="Century Gothic"/>
                <a:ea typeface="Century Gothic"/>
                <a:cs typeface="Century Gothic"/>
                <a:sym typeface="Century Gothic"/>
              </a:rPr>
              <a:t> - January</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Convention </a:t>
            </a:r>
            <a:r>
              <a:rPr lang="en-US" sz="2400" b="1" i="1" u="none" strike="noStrike" cap="none" dirty="0">
                <a:solidFill>
                  <a:schemeClr val="dk1"/>
                </a:solidFill>
                <a:latin typeface="Century Gothic"/>
                <a:ea typeface="Century Gothic"/>
                <a:cs typeface="Century Gothic"/>
                <a:sym typeface="Century Gothic"/>
              </a:rPr>
              <a:t>(DCON) </a:t>
            </a:r>
            <a:r>
              <a:rPr lang="en-US" sz="2400" b="0" i="1" u="none" strike="noStrike" cap="none" dirty="0">
                <a:solidFill>
                  <a:schemeClr val="dk1"/>
                </a:solidFill>
                <a:latin typeface="Century Gothic"/>
                <a:ea typeface="Century Gothic"/>
                <a:cs typeface="Century Gothic"/>
                <a:sym typeface="Century Gothic"/>
              </a:rPr>
              <a:t>– April 13-15 in Reno, NV</a:t>
            </a:r>
          </a:p>
        </p:txBody>
      </p:sp>
      <p:pic>
        <p:nvPicPr>
          <p:cNvPr id="139" name="Shape 139" descr="CNHlogo.png"/>
          <p:cNvPicPr preferRelativeResize="0"/>
          <p:nvPr/>
        </p:nvPicPr>
        <p:blipFill rotWithShape="1">
          <a:blip r:embed="rId3">
            <a:alphaModFix/>
          </a:blip>
          <a:srcRect/>
          <a:stretch/>
        </p:blipFill>
        <p:spPr>
          <a:xfrm>
            <a:off x="304800" y="106038"/>
            <a:ext cx="1419296" cy="1377025"/>
          </a:xfrm>
          <a:prstGeom prst="rect">
            <a:avLst/>
          </a:prstGeom>
          <a:noFill/>
          <a:ln>
            <a:noFill/>
          </a:ln>
        </p:spPr>
      </p:pic>
      <p:pic>
        <p:nvPicPr>
          <p:cNvPr id="140" name="Shape 140"/>
          <p:cNvPicPr preferRelativeResize="0"/>
          <p:nvPr/>
        </p:nvPicPr>
        <p:blipFill rotWithShape="1">
          <a:blip r:embed="rId4">
            <a:alphaModFix/>
          </a:blip>
          <a:srcRect/>
          <a:stretch/>
        </p:blipFill>
        <p:spPr>
          <a:xfrm>
            <a:off x="3048" y="1592504"/>
            <a:ext cx="11964097" cy="457200"/>
          </a:xfrm>
          <a:prstGeom prst="rect">
            <a:avLst/>
          </a:prstGeom>
          <a:noFill/>
          <a:ln>
            <a:noFill/>
          </a:ln>
        </p:spPr>
      </p:pic>
      <p:pic>
        <p:nvPicPr>
          <p:cNvPr id="141" name="Shape 141"/>
          <p:cNvPicPr preferRelativeResize="0"/>
          <p:nvPr/>
        </p:nvPicPr>
        <p:blipFill rotWithShape="1">
          <a:blip r:embed="rId5">
            <a:alphaModFix/>
          </a:blip>
          <a:srcRect/>
          <a:stretch/>
        </p:blipFill>
        <p:spPr>
          <a:xfrm>
            <a:off x="6096000" y="51276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04" name="Shape 304"/>
          <p:cNvSpPr txBox="1"/>
          <p:nvPr/>
        </p:nvSpPr>
        <p:spPr>
          <a:xfrm>
            <a:off x="470175" y="3108500"/>
            <a:ext cx="10772400" cy="23889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KEY CLUB WEEK</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dirty="0">
                <a:solidFill>
                  <a:schemeClr val="dk1"/>
                </a:solidFill>
                <a:latin typeface="Century Gothic"/>
                <a:ea typeface="Century Gothic"/>
                <a:cs typeface="Century Gothic"/>
                <a:sym typeface="Century Gothic"/>
              </a:rPr>
              <a:t>November 6-10, 2017</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p:txBody>
      </p:sp>
      <p:pic>
        <p:nvPicPr>
          <p:cNvPr id="305" name="Shape 3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06" name="Shape 306"/>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07" name="Shape 3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308" name="Shape 308"/>
          <p:cNvPicPr preferRelativeResize="0"/>
          <p:nvPr/>
        </p:nvPicPr>
        <p:blipFill rotWithShape="1">
          <a:blip r:embed="rId5">
            <a:alphaModFix/>
          </a:blip>
          <a:srcRect/>
          <a:stretch/>
        </p:blipFill>
        <p:spPr>
          <a:xfrm>
            <a:off x="5959139" y="547387"/>
            <a:ext cx="5626157" cy="566693"/>
          </a:xfrm>
          <a:prstGeom prst="rect">
            <a:avLst/>
          </a:prstGeom>
          <a:noFill/>
          <a:ln>
            <a:noFill/>
          </a:ln>
        </p:spPr>
      </p:pic>
      <p:pic>
        <p:nvPicPr>
          <p:cNvPr id="309" name="Shape 309" descr="Monday.jpg"/>
          <p:cNvPicPr preferRelativeResize="0"/>
          <p:nvPr/>
        </p:nvPicPr>
        <p:blipFill rotWithShape="1">
          <a:blip r:embed="rId6">
            <a:alphaModFix/>
          </a:blip>
          <a:srcRect/>
          <a:stretch/>
        </p:blipFill>
        <p:spPr>
          <a:xfrm>
            <a:off x="514150" y="4530525"/>
            <a:ext cx="2157842" cy="2157842"/>
          </a:xfrm>
          <a:prstGeom prst="rect">
            <a:avLst/>
          </a:prstGeom>
          <a:noFill/>
          <a:ln>
            <a:noFill/>
          </a:ln>
        </p:spPr>
      </p:pic>
      <p:pic>
        <p:nvPicPr>
          <p:cNvPr id="310" name="Shape 310" descr="Tuesday.jpg"/>
          <p:cNvPicPr preferRelativeResize="0"/>
          <p:nvPr/>
        </p:nvPicPr>
        <p:blipFill rotWithShape="1">
          <a:blip r:embed="rId7">
            <a:alphaModFix/>
          </a:blip>
          <a:srcRect/>
          <a:stretch/>
        </p:blipFill>
        <p:spPr>
          <a:xfrm>
            <a:off x="2633425" y="4530528"/>
            <a:ext cx="2157842" cy="2157842"/>
          </a:xfrm>
          <a:prstGeom prst="rect">
            <a:avLst/>
          </a:prstGeom>
          <a:noFill/>
          <a:ln>
            <a:noFill/>
          </a:ln>
        </p:spPr>
      </p:pic>
      <p:pic>
        <p:nvPicPr>
          <p:cNvPr id="311" name="Shape 311" descr="Wednesday.jpg"/>
          <p:cNvPicPr preferRelativeResize="0"/>
          <p:nvPr/>
        </p:nvPicPr>
        <p:blipFill rotWithShape="1">
          <a:blip r:embed="rId8">
            <a:alphaModFix/>
          </a:blip>
          <a:srcRect/>
          <a:stretch/>
        </p:blipFill>
        <p:spPr>
          <a:xfrm>
            <a:off x="4802625" y="4530525"/>
            <a:ext cx="2102107" cy="2157842"/>
          </a:xfrm>
          <a:prstGeom prst="rect">
            <a:avLst/>
          </a:prstGeom>
          <a:noFill/>
          <a:ln>
            <a:noFill/>
          </a:ln>
        </p:spPr>
      </p:pic>
      <p:pic>
        <p:nvPicPr>
          <p:cNvPr id="312" name="Shape 312" descr="Thursday.jpg"/>
          <p:cNvPicPr preferRelativeResize="0"/>
          <p:nvPr/>
        </p:nvPicPr>
        <p:blipFill rotWithShape="1">
          <a:blip r:embed="rId9">
            <a:alphaModFix/>
          </a:blip>
          <a:srcRect/>
          <a:stretch/>
        </p:blipFill>
        <p:spPr>
          <a:xfrm>
            <a:off x="9057338" y="4530525"/>
            <a:ext cx="2157842" cy="2157842"/>
          </a:xfrm>
          <a:prstGeom prst="rect">
            <a:avLst/>
          </a:prstGeom>
          <a:noFill/>
          <a:ln>
            <a:noFill/>
          </a:ln>
        </p:spPr>
      </p:pic>
      <p:pic>
        <p:nvPicPr>
          <p:cNvPr id="313" name="Shape 313" descr="Friday.jpg"/>
          <p:cNvPicPr preferRelativeResize="0"/>
          <p:nvPr/>
        </p:nvPicPr>
        <p:blipFill rotWithShape="1">
          <a:blip r:embed="rId10">
            <a:alphaModFix/>
          </a:blip>
          <a:srcRect/>
          <a:stretch/>
        </p:blipFill>
        <p:spPr>
          <a:xfrm>
            <a:off x="6915950" y="4530525"/>
            <a:ext cx="2157842" cy="2157842"/>
          </a:xfrm>
          <a:prstGeom prst="rect">
            <a:avLst/>
          </a:prstGeom>
          <a:noFill/>
          <a:ln>
            <a:noFill/>
          </a:ln>
        </p:spPr>
      </p:pic>
      <p:sp>
        <p:nvSpPr>
          <p:cNvPr id="2" name="TextBox 1"/>
          <p:cNvSpPr txBox="1"/>
          <p:nvPr/>
        </p:nvSpPr>
        <p:spPr>
          <a:xfrm>
            <a:off x="7070229" y="4640239"/>
            <a:ext cx="1841759" cy="307777"/>
          </a:xfrm>
          <a:prstGeom prst="rect">
            <a:avLst/>
          </a:prstGeom>
          <a:solidFill>
            <a:schemeClr val="bg1"/>
          </a:solidFill>
          <a:ln>
            <a:solidFill>
              <a:schemeClr val="bg1"/>
            </a:solidFill>
          </a:ln>
        </p:spPr>
        <p:txBody>
          <a:bodyPr wrap="square" rtlCol="0">
            <a:spAutoFit/>
          </a:bodyPr>
          <a:lstStyle/>
          <a:p>
            <a:r>
              <a:rPr lang="en-US" dirty="0" smtClean="0">
                <a:solidFill>
                  <a:schemeClr val="accent6"/>
                </a:solidFill>
              </a:rPr>
              <a:t>Thursday  11/9/2017</a:t>
            </a:r>
            <a:endParaRPr lang="en-US" dirty="0">
              <a:solidFill>
                <a:schemeClr val="accent6"/>
              </a:solidFill>
            </a:endParaRPr>
          </a:p>
        </p:txBody>
      </p:sp>
      <p:sp>
        <p:nvSpPr>
          <p:cNvPr id="14" name="TextBox 13"/>
          <p:cNvSpPr txBox="1"/>
          <p:nvPr/>
        </p:nvSpPr>
        <p:spPr>
          <a:xfrm>
            <a:off x="9228071" y="4640239"/>
            <a:ext cx="1841759" cy="307777"/>
          </a:xfrm>
          <a:prstGeom prst="rect">
            <a:avLst/>
          </a:prstGeom>
          <a:solidFill>
            <a:schemeClr val="bg1"/>
          </a:solidFill>
          <a:ln>
            <a:solidFill>
              <a:schemeClr val="bg1"/>
            </a:solidFill>
          </a:ln>
        </p:spPr>
        <p:txBody>
          <a:bodyPr wrap="square" rtlCol="0">
            <a:spAutoFit/>
          </a:bodyPr>
          <a:lstStyle/>
          <a:p>
            <a:r>
              <a:rPr lang="en-US" dirty="0" smtClean="0">
                <a:solidFill>
                  <a:srgbClr val="FFFF00"/>
                </a:solidFill>
              </a:rPr>
              <a:t>Friday  11/10/2017</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49"/>
            <a:ext cx="11116200" cy="311182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200" b="1" dirty="0" smtClean="0">
                <a:solidFill>
                  <a:schemeClr val="dk1"/>
                </a:solidFill>
                <a:latin typeface="Century Gothic"/>
                <a:ea typeface="Century Gothic"/>
                <a:cs typeface="Century Gothic"/>
                <a:sym typeface="Century Gothic"/>
              </a:rPr>
              <a:t>Kiwanis Takeover Basket Making</a:t>
            </a:r>
            <a:endParaRPr lang="en-US" sz="3200" b="0" i="0" u="none" strike="noStrike" cap="none" dirty="0" smtClean="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r>
              <a:rPr lang="en-US" sz="3200" b="1" dirty="0" smtClean="0">
                <a:solidFill>
                  <a:schemeClr val="dk1"/>
                </a:solidFill>
                <a:latin typeface="Century Gothic"/>
                <a:ea typeface="Century Gothic"/>
                <a:cs typeface="Century Gothic"/>
                <a:sym typeface="Century Gothic"/>
              </a:rPr>
              <a:t>TAKEOVER</a:t>
            </a:r>
            <a:r>
              <a:rPr lang="en-US" sz="3200" dirty="0" smtClean="0">
                <a:solidFill>
                  <a:schemeClr val="dk1"/>
                </a:solidFill>
                <a:latin typeface="Century Gothic"/>
                <a:ea typeface="Century Gothic"/>
                <a:cs typeface="Century Gothic"/>
                <a:sym typeface="Century Gothic"/>
              </a:rPr>
              <a:t>-On November 9 (THURSDAY)</a:t>
            </a:r>
          </a:p>
          <a:p>
            <a:pPr marL="571500" marR="0" lvl="0" indent="-533400" algn="ctr" rtl="0">
              <a:lnSpc>
                <a:spcPct val="100000"/>
              </a:lnSpc>
              <a:spcBef>
                <a:spcPts val="0"/>
              </a:spcBef>
              <a:spcAft>
                <a:spcPts val="0"/>
              </a:spcAft>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Making </a:t>
            </a:r>
            <a:r>
              <a:rPr lang="en-US" sz="3200" dirty="0" smtClean="0">
                <a:solidFill>
                  <a:schemeClr val="dk1"/>
                </a:solidFill>
                <a:latin typeface="Century Gothic"/>
                <a:ea typeface="Century Gothic"/>
                <a:cs typeface="Century Gothic"/>
                <a:sym typeface="Century Gothic"/>
              </a:rPr>
              <a:t>baskets (7-8 needed)</a:t>
            </a:r>
            <a:endParaRPr lang="en-US" sz="3200"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Donations from </a:t>
            </a:r>
            <a:r>
              <a:rPr lang="en-US" sz="3200" dirty="0" smtClean="0">
                <a:solidFill>
                  <a:schemeClr val="dk1"/>
                </a:solidFill>
                <a:latin typeface="Century Gothic"/>
                <a:ea typeface="Century Gothic"/>
                <a:cs typeface="Century Gothic"/>
                <a:sym typeface="Century Gothic"/>
              </a:rPr>
              <a:t>members</a:t>
            </a:r>
          </a:p>
          <a:p>
            <a:pPr marL="571500" marR="0" lvl="0" indent="-533400" algn="ctr" rtl="0">
              <a:lnSpc>
                <a:spcPct val="100000"/>
              </a:lnSpc>
              <a:spcBef>
                <a:spcPts val="0"/>
              </a:spcBef>
              <a:spcAft>
                <a:spcPts val="0"/>
              </a:spcAft>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You can sign up to go</a:t>
            </a:r>
          </a:p>
          <a:p>
            <a:pPr marL="571500" marR="0" lvl="0" indent="-533400" algn="ctr" rtl="0">
              <a:lnSpc>
                <a:spcPct val="100000"/>
              </a:lnSpc>
              <a:spcBef>
                <a:spcPts val="0"/>
              </a:spcBef>
              <a:spcAft>
                <a:spcPts val="0"/>
              </a:spcAft>
              <a:buClr>
                <a:schemeClr val="dk1"/>
              </a:buClr>
              <a:buSzPct val="100000"/>
              <a:buFont typeface="Arial"/>
              <a:buChar char="•"/>
            </a:pPr>
            <a:r>
              <a:rPr lang="en-US" sz="3200" dirty="0" smtClean="0">
                <a:solidFill>
                  <a:schemeClr val="dk1"/>
                </a:solidFill>
                <a:latin typeface="Century Gothic"/>
                <a:ea typeface="Century Gothic"/>
                <a:cs typeface="Century Gothic"/>
                <a:sym typeface="Century Gothic"/>
              </a:rPr>
              <a:t>15-20 members needed to participate</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50"/>
            <a:ext cx="11116200" cy="23538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000" b="1" i="0" u="none" strike="noStrike" cap="none" dirty="0">
                <a:solidFill>
                  <a:schemeClr val="dk1"/>
                </a:solidFill>
                <a:latin typeface="Century Gothic"/>
                <a:ea typeface="Century Gothic"/>
                <a:cs typeface="Century Gothic"/>
                <a:sym typeface="Century Gothic"/>
              </a:rPr>
              <a:t>Riverbend School Tutoring</a:t>
            </a:r>
          </a:p>
          <a:p>
            <a:pPr marL="571500" marR="0" lvl="0" indent="-533400" algn="ctr"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entury Gothic"/>
                <a:ea typeface="Century Gothic"/>
                <a:cs typeface="Century Gothic"/>
                <a:sym typeface="Century Gothic"/>
              </a:rPr>
              <a:t>Mondays – Thursdays</a:t>
            </a:r>
          </a:p>
          <a:p>
            <a:pPr marL="571500" marR="0" lvl="0" indent="-533400" algn="ctr" rtl="0">
              <a:lnSpc>
                <a:spcPct val="100000"/>
              </a:lnSpc>
              <a:spcBef>
                <a:spcPts val="0"/>
              </a:spcBef>
              <a:spcAft>
                <a:spcPts val="0"/>
              </a:spcAft>
              <a:buClr>
                <a:schemeClr val="dk1"/>
              </a:buClr>
              <a:buSzPct val="100000"/>
              <a:buFont typeface="Century Gothic"/>
              <a:buChar char="•"/>
            </a:pPr>
            <a:r>
              <a:rPr lang="en-US" sz="3000" b="0" i="0" u="none" strike="noStrike" cap="none" dirty="0" smtClean="0">
                <a:solidFill>
                  <a:schemeClr val="dk1"/>
                </a:solidFill>
                <a:latin typeface="Century Gothic"/>
                <a:ea typeface="Century Gothic"/>
                <a:cs typeface="Century Gothic"/>
                <a:sym typeface="Century Gothic"/>
              </a:rPr>
              <a:t>3:30-4:45</a:t>
            </a:r>
            <a:endParaRPr lang="en-US" sz="3000" b="0" i="0" u="none" strike="noStrike" cap="none"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Century Gothic"/>
              <a:buChar char="•"/>
            </a:pPr>
            <a:r>
              <a:rPr lang="en-US" sz="3000" dirty="0">
                <a:solidFill>
                  <a:schemeClr val="dk1"/>
                </a:solidFill>
                <a:latin typeface="Century Gothic"/>
                <a:ea typeface="Century Gothic"/>
                <a:cs typeface="Century Gothic"/>
                <a:sym typeface="Century Gothic"/>
              </a:rPr>
              <a:t>Please check in Juan Juarez</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720018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50"/>
            <a:ext cx="11116200" cy="23538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smtClean="0">
                <a:solidFill>
                  <a:schemeClr val="dk1"/>
                </a:solidFill>
                <a:latin typeface="Century Gothic"/>
                <a:ea typeface="Century Gothic"/>
                <a:cs typeface="Century Gothic"/>
                <a:sym typeface="Century Gothic"/>
              </a:rPr>
              <a:t>Multic</a:t>
            </a:r>
            <a:r>
              <a:rPr lang="en-US" sz="3600" b="1" dirty="0" smtClean="0">
                <a:solidFill>
                  <a:schemeClr val="dk1"/>
                </a:solidFill>
                <a:latin typeface="Century Gothic"/>
                <a:ea typeface="Century Gothic"/>
                <a:cs typeface="Century Gothic"/>
                <a:sym typeface="Century Gothic"/>
              </a:rPr>
              <a:t>ultural Assembly</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October 26 (This Thursday)</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 April Lane Elementary School</a:t>
            </a:r>
          </a:p>
          <a:p>
            <a:pPr marL="571500" marR="0" lvl="0" indent="-533400" algn="ctr" rtl="0">
              <a:lnSpc>
                <a:spcPct val="100000"/>
              </a:lnSpc>
              <a:spcBef>
                <a:spcPts val="0"/>
              </a:spcBef>
              <a:spcAft>
                <a:spcPts val="0"/>
              </a:spcAft>
              <a:buClr>
                <a:schemeClr val="dk1"/>
              </a:buClr>
              <a:buSzPct val="100000"/>
              <a:buFont typeface="Arial"/>
              <a:buChar char="•"/>
            </a:pPr>
            <a:r>
              <a:rPr lang="en-US" sz="3600" b="0" i="0" u="none" strike="noStrike" cap="none" dirty="0" smtClean="0">
                <a:solidFill>
                  <a:schemeClr val="dk1"/>
                </a:solidFill>
                <a:latin typeface="Century Gothic"/>
                <a:ea typeface="Century Gothic"/>
                <a:cs typeface="Century Gothic"/>
                <a:sym typeface="Century Gothic"/>
              </a:rPr>
              <a:t>4:30PM-6:30PM</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1615772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49"/>
            <a:ext cx="11116200" cy="236723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smtClean="0">
                <a:solidFill>
                  <a:schemeClr val="dk1"/>
                </a:solidFill>
                <a:latin typeface="Century Gothic"/>
                <a:ea typeface="Century Gothic"/>
                <a:cs typeface="Century Gothic"/>
                <a:sym typeface="Century Gothic"/>
              </a:rPr>
              <a:t>Bake Sale</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This Friday d</a:t>
            </a:r>
            <a:r>
              <a:rPr lang="en-US" sz="3600" dirty="0" smtClean="0">
                <a:solidFill>
                  <a:schemeClr val="dk1"/>
                </a:solidFill>
                <a:latin typeface="Century Gothic"/>
                <a:ea typeface="Century Gothic"/>
                <a:cs typeface="Century Gothic"/>
                <a:sym typeface="Century Gothic"/>
              </a:rPr>
              <a:t>uring lunch</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Only 4 members can work</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Ex) 12 cupcakes = 1 </a:t>
            </a:r>
            <a:r>
              <a:rPr lang="en-US" sz="3600" dirty="0" smtClean="0">
                <a:solidFill>
                  <a:schemeClr val="dk1"/>
                </a:solidFill>
                <a:latin typeface="Century Gothic"/>
                <a:ea typeface="Century Gothic"/>
                <a:cs typeface="Century Gothic"/>
                <a:sym typeface="Century Gothic"/>
              </a:rPr>
              <a:t>hr</a:t>
            </a:r>
            <a:endParaRPr lang="en-US" sz="3600" dirty="0" smtClean="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Arial"/>
              <a:buChar char="•"/>
            </a:pPr>
            <a:endParaRPr lang="en-US" sz="36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103398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965</Words>
  <Application>Microsoft Office PowerPoint</Application>
  <PresentationFormat>Widescreen</PresentationFormat>
  <Paragraphs>175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Century Gothic</vt: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 R Le</dc:creator>
  <cp:lastModifiedBy>Derek Moore</cp:lastModifiedBy>
  <cp:revision>20</cp:revision>
  <dcterms:modified xsi:type="dcterms:W3CDTF">2017-10-23T20:08:38Z</dcterms:modified>
</cp:coreProperties>
</file>