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Verdana" panose="020B060403050404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Century Gothic" panose="020B0502020202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7200" marR="0" lvl="1"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4400" marR="0" lvl="2"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71600" marR="0" lvl="3"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8800" marR="0" lvl="4"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6000" marR="0" lvl="5"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43200" marR="0" lvl="6"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200400" marR="0" lvl="7"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7600" marR="0" lvl="8"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8" name="Shape 27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0" name="Shape 29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177800" algn="l" rtl="0">
              <a:lnSpc>
                <a:spcPct val="90000"/>
              </a:lnSpc>
              <a:spcBef>
                <a:spcPts val="100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1270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hyperlink" Target="mailto:yc.kc.president@gmail.com"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4.png"/><Relationship Id="rId10" Type="http://schemas.openxmlformats.org/officeDocument/2006/relationships/image" Target="../media/image10.jpg"/><Relationship Id="rId4" Type="http://schemas.openxmlformats.org/officeDocument/2006/relationships/image" Target="../media/image3.gif"/><Relationship Id="rId9"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89" name="Shape 8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90" name="Shape 90"/>
          <p:cNvSpPr txBox="1"/>
          <p:nvPr/>
        </p:nvSpPr>
        <p:spPr>
          <a:xfrm>
            <a:off x="1528498" y="2807046"/>
            <a:ext cx="9153397" cy="3416320"/>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a:solidFill>
                  <a:schemeClr val="dk1"/>
                </a:solidFill>
                <a:latin typeface="Century Gothic"/>
                <a:ea typeface="Century Gothic"/>
                <a:cs typeface="Century Gothic"/>
                <a:sym typeface="Century Gothic"/>
              </a:rPr>
              <a:t>YCHS Key Club Meeting</a:t>
            </a:r>
          </a:p>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a:solidFill>
                  <a:schemeClr val="dk1"/>
                </a:solidFill>
                <a:latin typeface="Century Gothic"/>
                <a:ea typeface="Century Gothic"/>
                <a:cs typeface="Century Gothic"/>
                <a:sym typeface="Century Gothic"/>
              </a:rPr>
              <a:t>October 10</a:t>
            </a:r>
            <a:r>
              <a:rPr lang="en-US" sz="4800" b="0" i="0" u="none" strike="noStrike" cap="none" baseline="30000">
                <a:solidFill>
                  <a:schemeClr val="dk1"/>
                </a:solidFill>
                <a:latin typeface="Century Gothic"/>
                <a:ea typeface="Century Gothic"/>
                <a:cs typeface="Century Gothic"/>
                <a:sym typeface="Century Gothic"/>
              </a:rPr>
              <a:t>th</a:t>
            </a:r>
            <a:r>
              <a:rPr lang="en-US" sz="4800" b="0" i="0" u="none" strike="noStrike" cap="none">
                <a:solidFill>
                  <a:schemeClr val="dk1"/>
                </a:solidFill>
                <a:latin typeface="Century Gothic"/>
                <a:ea typeface="Century Gothic"/>
                <a:cs typeface="Century Gothic"/>
                <a:sym typeface="Century Gothic"/>
              </a:rPr>
              <a:t>, 2017</a:t>
            </a:r>
          </a:p>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a:solidFill>
                  <a:schemeClr val="dk1"/>
                </a:solidFill>
                <a:latin typeface="Century Gothic"/>
                <a:ea typeface="Century Gothic"/>
                <a:cs typeface="Century Gothic"/>
                <a:sym typeface="Century Gothic"/>
              </a:rPr>
              <a:t>Division 14 Blue Robots</a:t>
            </a:r>
          </a:p>
        </p:txBody>
      </p:sp>
      <p:pic>
        <p:nvPicPr>
          <p:cNvPr id="91" name="Shape 91"/>
          <p:cNvPicPr preferRelativeResize="0"/>
          <p:nvPr/>
        </p:nvPicPr>
        <p:blipFill rotWithShape="1">
          <a:blip r:embed="rId3">
            <a:alphaModFix/>
          </a:blip>
          <a:srcRect/>
          <a:stretch/>
        </p:blipFill>
        <p:spPr>
          <a:xfrm>
            <a:off x="9117543" y="2592243"/>
            <a:ext cx="3275619" cy="3780299"/>
          </a:xfrm>
          <a:prstGeom prst="rect">
            <a:avLst/>
          </a:prstGeom>
          <a:noFill/>
          <a:ln>
            <a:noFill/>
          </a:ln>
        </p:spPr>
      </p:pic>
      <p:pic>
        <p:nvPicPr>
          <p:cNvPr id="92" name="Shape 92"/>
          <p:cNvPicPr preferRelativeResize="0"/>
          <p:nvPr/>
        </p:nvPicPr>
        <p:blipFill rotWithShape="1">
          <a:blip r:embed="rId3">
            <a:alphaModFix/>
          </a:blip>
          <a:srcRect/>
          <a:stretch/>
        </p:blipFill>
        <p:spPr>
          <a:xfrm flipH="1">
            <a:off x="-130460" y="2609473"/>
            <a:ext cx="3272919" cy="3777182"/>
          </a:xfrm>
          <a:prstGeom prst="rect">
            <a:avLst/>
          </a:prstGeom>
          <a:noFill/>
          <a:ln>
            <a:noFill/>
          </a:ln>
        </p:spPr>
      </p:pic>
      <p:pic>
        <p:nvPicPr>
          <p:cNvPr id="93" name="Shape 93" descr="CNHlogo.png"/>
          <p:cNvPicPr preferRelativeResize="0"/>
          <p:nvPr/>
        </p:nvPicPr>
        <p:blipFill rotWithShape="1">
          <a:blip r:embed="rId4">
            <a:alphaModFix/>
          </a:blip>
          <a:srcRect/>
          <a:stretch/>
        </p:blipFill>
        <p:spPr>
          <a:xfrm>
            <a:off x="269886" y="109886"/>
            <a:ext cx="1419296" cy="1377025"/>
          </a:xfrm>
          <a:prstGeom prst="rect">
            <a:avLst/>
          </a:prstGeom>
          <a:noFill/>
          <a:ln>
            <a:noFill/>
          </a:ln>
        </p:spPr>
      </p:pic>
      <p:pic>
        <p:nvPicPr>
          <p:cNvPr id="94" name="Shape 94"/>
          <p:cNvPicPr preferRelativeResize="0"/>
          <p:nvPr/>
        </p:nvPicPr>
        <p:blipFill rotWithShape="1">
          <a:blip r:embed="rId5">
            <a:alphaModFix/>
          </a:blip>
          <a:srcRect/>
          <a:stretch/>
        </p:blipFill>
        <p:spPr>
          <a:xfrm>
            <a:off x="0" y="1600200"/>
            <a:ext cx="11967088" cy="457200"/>
          </a:xfrm>
          <a:prstGeom prst="rect">
            <a:avLst/>
          </a:prstGeom>
          <a:noFill/>
          <a:ln>
            <a:noFill/>
          </a:ln>
        </p:spPr>
      </p:pic>
      <p:sp>
        <p:nvSpPr>
          <p:cNvPr id="95" name="Shape 95"/>
          <p:cNvSpPr txBox="1"/>
          <p:nvPr/>
        </p:nvSpPr>
        <p:spPr>
          <a:xfrm>
            <a:off x="4632960" y="513591"/>
            <a:ext cx="7559039" cy="64633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3600" b="1" i="0" u="none" strike="noStrike" cap="none">
                <a:solidFill>
                  <a:schemeClr val="lt1"/>
                </a:solidFill>
                <a:latin typeface="Century Gothic"/>
                <a:ea typeface="Century Gothic"/>
                <a:cs typeface="Century Gothic"/>
                <a:sym typeface="Century Gothic"/>
              </a:rPr>
              <a:t>      </a:t>
            </a:r>
          </a:p>
        </p:txBody>
      </p:sp>
      <p:pic>
        <p:nvPicPr>
          <p:cNvPr id="96" name="Shape 96"/>
          <p:cNvPicPr preferRelativeResize="0"/>
          <p:nvPr/>
        </p:nvPicPr>
        <p:blipFill rotWithShape="1">
          <a:blip r:embed="rId6">
            <a:alphaModFix/>
          </a:blip>
          <a:srcRect/>
          <a:stretch/>
        </p:blipFill>
        <p:spPr>
          <a:xfrm>
            <a:off x="5989319" y="553267"/>
            <a:ext cx="5626158" cy="56669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192" name="Shape 192"/>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193" name="Shape 193"/>
          <p:cNvSpPr txBox="1"/>
          <p:nvPr/>
        </p:nvSpPr>
        <p:spPr>
          <a:xfrm>
            <a:off x="470174" y="3064950"/>
            <a:ext cx="11115600" cy="290550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600" b="1"/>
              <a:t>BAKE SALE</a:t>
            </a:r>
          </a:p>
          <a:p>
            <a:pPr marL="571500" marR="0" lvl="0" indent="-571500" algn="ctr" rtl="0">
              <a:lnSpc>
                <a:spcPct val="100000"/>
              </a:lnSpc>
              <a:spcBef>
                <a:spcPts val="0"/>
              </a:spcBef>
              <a:spcAft>
                <a:spcPts val="0"/>
              </a:spcAft>
              <a:buClr>
                <a:srgbClr val="000000"/>
              </a:buClr>
              <a:buSzPct val="100000"/>
              <a:buFont typeface="Arial"/>
              <a:buChar char="•"/>
            </a:pPr>
            <a:r>
              <a:rPr lang="en-US" sz="3600"/>
              <a:t>This Friday @ Lunch by the food trucks</a:t>
            </a:r>
          </a:p>
          <a:p>
            <a:pPr marL="571500" marR="0" lvl="0" indent="-571500" algn="ctr" rtl="0">
              <a:lnSpc>
                <a:spcPct val="100000"/>
              </a:lnSpc>
              <a:spcBef>
                <a:spcPts val="0"/>
              </a:spcBef>
              <a:spcAft>
                <a:spcPts val="0"/>
              </a:spcAft>
              <a:buClr>
                <a:srgbClr val="000000"/>
              </a:buClr>
              <a:buSzPct val="100000"/>
              <a:buFont typeface="Arial"/>
              <a:buChar char="•"/>
            </a:pPr>
            <a:r>
              <a:rPr lang="en-US" sz="3600"/>
              <a:t>Only 4 people could work</a:t>
            </a:r>
          </a:p>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94" name="Shape 194"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195" name="Shape 195"/>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196" name="Shape 196"/>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197" name="Shape 197"/>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75" y="3064950"/>
            <a:ext cx="11116200" cy="235380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000" b="1" i="0" u="none" strike="noStrike" cap="none">
                <a:solidFill>
                  <a:schemeClr val="dk1"/>
                </a:solidFill>
                <a:latin typeface="Century Gothic"/>
                <a:ea typeface="Century Gothic"/>
                <a:cs typeface="Century Gothic"/>
                <a:sym typeface="Century Gothic"/>
              </a:rPr>
              <a:t>Riverbend School Tutoring</a:t>
            </a:r>
          </a:p>
          <a:p>
            <a:pPr marL="571500" marR="0" lvl="0" indent="-533400" algn="ctr" rtl="0">
              <a:lnSpc>
                <a:spcPct val="100000"/>
              </a:lnSpc>
              <a:spcBef>
                <a:spcPts val="0"/>
              </a:spcBef>
              <a:spcAft>
                <a:spcPts val="0"/>
              </a:spcAft>
              <a:buClr>
                <a:schemeClr val="dk1"/>
              </a:buClr>
              <a:buSzPct val="100000"/>
              <a:buFont typeface="Arial"/>
              <a:buChar char="•"/>
            </a:pPr>
            <a:r>
              <a:rPr lang="en-US" sz="3000" b="0" i="0" u="none" strike="noStrike" cap="none">
                <a:solidFill>
                  <a:schemeClr val="dk1"/>
                </a:solidFill>
                <a:latin typeface="Century Gothic"/>
                <a:ea typeface="Century Gothic"/>
                <a:cs typeface="Century Gothic"/>
                <a:sym typeface="Century Gothic"/>
              </a:rPr>
              <a:t>Mondays – Thursdays</a:t>
            </a:r>
          </a:p>
          <a:p>
            <a:pPr marL="571500" marR="0" lvl="0" indent="-533400" algn="ctr" rtl="0">
              <a:lnSpc>
                <a:spcPct val="100000"/>
              </a:lnSpc>
              <a:spcBef>
                <a:spcPts val="0"/>
              </a:spcBef>
              <a:spcAft>
                <a:spcPts val="0"/>
              </a:spcAft>
              <a:buClr>
                <a:schemeClr val="dk1"/>
              </a:buClr>
              <a:buSzPct val="100000"/>
              <a:buFont typeface="Arial"/>
              <a:buChar char="•"/>
            </a:pPr>
            <a:r>
              <a:rPr lang="en-US" sz="3000" b="0" i="0" u="none" strike="noStrike" cap="none">
                <a:solidFill>
                  <a:schemeClr val="dk1"/>
                </a:solidFill>
                <a:latin typeface="Century Gothic"/>
                <a:ea typeface="Century Gothic"/>
                <a:cs typeface="Century Gothic"/>
                <a:sym typeface="Century Gothic"/>
              </a:rPr>
              <a:t>Starting October 16</a:t>
            </a:r>
            <a:r>
              <a:rPr lang="en-US" sz="3000" b="0" i="0" u="none" strike="noStrike" cap="none" baseline="30000">
                <a:solidFill>
                  <a:schemeClr val="dk1"/>
                </a:solidFill>
                <a:latin typeface="Century Gothic"/>
                <a:ea typeface="Century Gothic"/>
                <a:cs typeface="Century Gothic"/>
                <a:sym typeface="Century Gothic"/>
              </a:rPr>
              <a:t>th</a:t>
            </a:r>
            <a:r>
              <a:rPr lang="en-US" sz="3000" b="0" i="0" u="none" strike="noStrike" cap="none">
                <a:solidFill>
                  <a:schemeClr val="dk1"/>
                </a:solidFill>
                <a:latin typeface="Century Gothic"/>
                <a:ea typeface="Century Gothic"/>
                <a:cs typeface="Century Gothic"/>
                <a:sym typeface="Century Gothic"/>
              </a:rPr>
              <a:t>, after school</a:t>
            </a:r>
          </a:p>
          <a:p>
            <a:pPr marL="571500" marR="0" lvl="0" indent="-533400" algn="ctr" rtl="0">
              <a:lnSpc>
                <a:spcPct val="100000"/>
              </a:lnSpc>
              <a:spcBef>
                <a:spcPts val="0"/>
              </a:spcBef>
              <a:spcAft>
                <a:spcPts val="0"/>
              </a:spcAft>
              <a:buClr>
                <a:schemeClr val="dk1"/>
              </a:buClr>
              <a:buSzPct val="100000"/>
              <a:buFont typeface="Century Gothic"/>
              <a:buChar char="•"/>
            </a:pPr>
            <a:r>
              <a:rPr lang="en-US" sz="3000" b="0" i="0" u="none" strike="noStrike" cap="none">
                <a:solidFill>
                  <a:schemeClr val="dk1"/>
                </a:solidFill>
                <a:latin typeface="Century Gothic"/>
                <a:ea typeface="Century Gothic"/>
                <a:cs typeface="Century Gothic"/>
                <a:sym typeface="Century Gothic"/>
              </a:rPr>
              <a:t>3:30-4:45</a:t>
            </a:r>
          </a:p>
          <a:p>
            <a:pPr marL="571500" marR="0" lvl="0" indent="-533400" algn="ctr" rtl="0">
              <a:lnSpc>
                <a:spcPct val="100000"/>
              </a:lnSpc>
              <a:spcBef>
                <a:spcPts val="0"/>
              </a:spcBef>
              <a:spcAft>
                <a:spcPts val="0"/>
              </a:spcAft>
              <a:buClr>
                <a:schemeClr val="dk1"/>
              </a:buClr>
              <a:buSzPct val="100000"/>
              <a:buFont typeface="Century Gothic"/>
              <a:buChar char="•"/>
            </a:pPr>
            <a:r>
              <a:rPr lang="en-US" sz="3000">
                <a:solidFill>
                  <a:schemeClr val="dk1"/>
                </a:solidFill>
                <a:latin typeface="Century Gothic"/>
                <a:ea typeface="Century Gothic"/>
                <a:cs typeface="Century Gothic"/>
                <a:sym typeface="Century Gothic"/>
              </a:rPr>
              <a:t>Please check in Juan Juarez</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14" name="Shape 214"/>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15" name="Shape 215"/>
          <p:cNvSpPr txBox="1"/>
          <p:nvPr/>
        </p:nvSpPr>
        <p:spPr>
          <a:xfrm>
            <a:off x="537975" y="3064950"/>
            <a:ext cx="11116200" cy="23538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600" b="1">
                <a:solidFill>
                  <a:schemeClr val="dk1"/>
                </a:solidFill>
                <a:latin typeface="Century Gothic"/>
                <a:ea typeface="Century Gothic"/>
                <a:cs typeface="Century Gothic"/>
                <a:sym typeface="Century Gothic"/>
              </a:rPr>
              <a:t>Fall Festival</a:t>
            </a:r>
          </a:p>
          <a:p>
            <a:pPr marL="571500" marR="0" lvl="0" indent="-571500" algn="ctr" rtl="0">
              <a:lnSpc>
                <a:spcPct val="100000"/>
              </a:lnSpc>
              <a:spcBef>
                <a:spcPts val="0"/>
              </a:spcBef>
              <a:spcAft>
                <a:spcPts val="0"/>
              </a:spcAft>
              <a:buClr>
                <a:schemeClr val="dk1"/>
              </a:buClr>
              <a:buSzPct val="100000"/>
              <a:buFont typeface="Arial"/>
              <a:buChar char="•"/>
            </a:pPr>
            <a:r>
              <a:rPr lang="en-US" sz="3600">
                <a:solidFill>
                  <a:schemeClr val="dk1"/>
                </a:solidFill>
                <a:latin typeface="Century Gothic"/>
                <a:ea typeface="Century Gothic"/>
                <a:cs typeface="Century Gothic"/>
                <a:sym typeface="Century Gothic"/>
              </a:rPr>
              <a:t>October 14th (THIS Saturday)</a:t>
            </a:r>
          </a:p>
          <a:p>
            <a:pPr marL="571500" marR="0" lvl="0" indent="-571500" algn="ctr" rtl="0">
              <a:lnSpc>
                <a:spcPct val="100000"/>
              </a:lnSpc>
              <a:spcBef>
                <a:spcPts val="0"/>
              </a:spcBef>
              <a:spcAft>
                <a:spcPts val="0"/>
              </a:spcAft>
              <a:buClr>
                <a:schemeClr val="dk1"/>
              </a:buClr>
              <a:buSzPct val="100000"/>
              <a:buFont typeface="Arial"/>
              <a:buChar char="•"/>
            </a:pPr>
            <a:r>
              <a:rPr lang="en-US" sz="3600">
                <a:solidFill>
                  <a:schemeClr val="dk1"/>
                </a:solidFill>
                <a:latin typeface="Century Gothic"/>
                <a:ea typeface="Century Gothic"/>
                <a:cs typeface="Century Gothic"/>
                <a:sym typeface="Century Gothic"/>
              </a:rPr>
              <a:t>@ Lincoln </a:t>
            </a:r>
            <a:r>
              <a:rPr lang="en-US" sz="3600" b="0" i="0" u="none" strike="noStrike" cap="none">
                <a:solidFill>
                  <a:schemeClr val="dk1"/>
                </a:solidFill>
                <a:latin typeface="Century Gothic"/>
                <a:ea typeface="Century Gothic"/>
                <a:cs typeface="Century Gothic"/>
                <a:sym typeface="Century Gothic"/>
              </a:rPr>
              <a:t>Schoo</a:t>
            </a:r>
            <a:r>
              <a:rPr lang="en-US" sz="3600">
                <a:solidFill>
                  <a:schemeClr val="dk1"/>
                </a:solidFill>
                <a:latin typeface="Century Gothic"/>
                <a:ea typeface="Century Gothic"/>
                <a:cs typeface="Century Gothic"/>
                <a:sym typeface="Century Gothic"/>
              </a:rPr>
              <a:t>l</a:t>
            </a:r>
          </a:p>
          <a:p>
            <a:pPr marL="571500" marR="0" lvl="0" indent="-571500" algn="ctr" rtl="0">
              <a:lnSpc>
                <a:spcPct val="100000"/>
              </a:lnSpc>
              <a:spcBef>
                <a:spcPts val="0"/>
              </a:spcBef>
              <a:spcAft>
                <a:spcPts val="0"/>
              </a:spcAft>
              <a:buClr>
                <a:schemeClr val="dk1"/>
              </a:buClr>
              <a:buSzPct val="100000"/>
              <a:buFont typeface="Century Gothic"/>
              <a:buChar char="•"/>
            </a:pPr>
            <a:r>
              <a:rPr lang="en-US" sz="3600">
                <a:solidFill>
                  <a:schemeClr val="dk1"/>
                </a:solidFill>
                <a:latin typeface="Century Gothic"/>
                <a:ea typeface="Century Gothic"/>
                <a:cs typeface="Century Gothic"/>
                <a:sym typeface="Century Gothic"/>
              </a:rPr>
              <a:t>11AM-2PM</a:t>
            </a:r>
          </a:p>
        </p:txBody>
      </p:sp>
      <p:pic>
        <p:nvPicPr>
          <p:cNvPr id="216" name="Shape 216"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17" name="Shape 217"/>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18" name="Shape 218"/>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19" name="Shape 219"/>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25" name="Shape 225"/>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26" name="Shape 226"/>
          <p:cNvSpPr txBox="1"/>
          <p:nvPr/>
        </p:nvSpPr>
        <p:spPr>
          <a:xfrm>
            <a:off x="470164" y="3064950"/>
            <a:ext cx="11115600" cy="236550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600" b="1"/>
              <a:t>First United Methodist Church</a:t>
            </a:r>
          </a:p>
          <a:p>
            <a:pPr marR="0" lvl="0" algn="ctr" rtl="0">
              <a:lnSpc>
                <a:spcPct val="100000"/>
              </a:lnSpc>
              <a:spcBef>
                <a:spcPts val="0"/>
              </a:spcBef>
              <a:spcAft>
                <a:spcPts val="0"/>
              </a:spcAft>
              <a:buNone/>
            </a:pPr>
            <a:r>
              <a:rPr lang="en-US" sz="3600"/>
              <a:t>***RISE AGAINST HUNGER***</a:t>
            </a:r>
          </a:p>
          <a:p>
            <a:pPr marL="571500" marR="0" lvl="0" indent="-571500" algn="ctr" rtl="0">
              <a:lnSpc>
                <a:spcPct val="100000"/>
              </a:lnSpc>
              <a:spcBef>
                <a:spcPts val="0"/>
              </a:spcBef>
              <a:spcAft>
                <a:spcPts val="0"/>
              </a:spcAft>
              <a:buClr>
                <a:srgbClr val="000000"/>
              </a:buClr>
              <a:buSzPct val="100000"/>
              <a:buFont typeface="Arial"/>
              <a:buChar char="•"/>
            </a:pPr>
            <a:r>
              <a:rPr lang="en-US" sz="3600"/>
              <a:t>October 29th, 2017 (SUNDAY)</a:t>
            </a:r>
          </a:p>
          <a:p>
            <a:pPr marL="571500" marR="0" lvl="0" indent="-571500" algn="ctr" rtl="0">
              <a:lnSpc>
                <a:spcPct val="100000"/>
              </a:lnSpc>
              <a:spcBef>
                <a:spcPts val="0"/>
              </a:spcBef>
              <a:spcAft>
                <a:spcPts val="0"/>
              </a:spcAft>
              <a:buClr>
                <a:srgbClr val="000000"/>
              </a:buClr>
              <a:buSzPct val="100000"/>
              <a:buFont typeface="Arial"/>
              <a:buChar char="•"/>
            </a:pPr>
            <a:r>
              <a:rPr lang="en-US" sz="3600"/>
              <a:t>Packing food for people</a:t>
            </a:r>
          </a:p>
        </p:txBody>
      </p:sp>
      <p:pic>
        <p:nvPicPr>
          <p:cNvPr id="227" name="Shape 227"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28" name="Shape 228"/>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29" name="Shape 229"/>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30" name="Shape 230"/>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36" name="Shape 236"/>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37" name="Shape 237"/>
          <p:cNvSpPr txBox="1"/>
          <p:nvPr/>
        </p:nvSpPr>
        <p:spPr>
          <a:xfrm>
            <a:off x="470175" y="3108500"/>
            <a:ext cx="11116200" cy="238890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a:solidFill>
                  <a:schemeClr val="dk1"/>
                </a:solidFill>
                <a:latin typeface="Century Gothic"/>
                <a:ea typeface="Century Gothic"/>
                <a:cs typeface="Century Gothic"/>
                <a:sym typeface="Century Gothic"/>
              </a:rPr>
              <a:t>Harvest Festival</a:t>
            </a:r>
          </a:p>
          <a:p>
            <a:pPr marL="571500" marR="0" lvl="0" indent="-571500" algn="ctr" rtl="0">
              <a:lnSpc>
                <a:spcPct val="100000"/>
              </a:lnSpc>
              <a:spcBef>
                <a:spcPts val="0"/>
              </a:spcBef>
              <a:spcAft>
                <a:spcPts val="0"/>
              </a:spcAft>
              <a:buClr>
                <a:schemeClr val="dk1"/>
              </a:buClr>
              <a:buSzPct val="100000"/>
              <a:buFont typeface="Arial"/>
              <a:buChar char="•"/>
            </a:pPr>
            <a:r>
              <a:rPr lang="en-US" sz="3600">
                <a:solidFill>
                  <a:schemeClr val="dk1"/>
                </a:solidFill>
                <a:latin typeface="Century Gothic"/>
                <a:ea typeface="Century Gothic"/>
                <a:cs typeface="Century Gothic"/>
                <a:sym typeface="Century Gothic"/>
              </a:rPr>
              <a:t>October 20th (Friday)</a:t>
            </a:r>
          </a:p>
          <a:p>
            <a:pPr marL="571500" marR="0" lvl="0" indent="-571500" algn="ctr" rtl="0">
              <a:lnSpc>
                <a:spcPct val="100000"/>
              </a:lnSpc>
              <a:spcBef>
                <a:spcPts val="0"/>
              </a:spcBef>
              <a:spcAft>
                <a:spcPts val="0"/>
              </a:spcAft>
              <a:buClr>
                <a:schemeClr val="dk1"/>
              </a:buClr>
              <a:buSzPct val="100000"/>
              <a:buFont typeface="Century Gothic"/>
              <a:buChar char="•"/>
            </a:pPr>
            <a:r>
              <a:rPr lang="en-US" sz="3600">
                <a:solidFill>
                  <a:schemeClr val="dk1"/>
                </a:solidFill>
                <a:latin typeface="Century Gothic"/>
                <a:ea typeface="Century Gothic"/>
                <a:cs typeface="Century Gothic"/>
                <a:sym typeface="Century Gothic"/>
              </a:rPr>
              <a:t>5-8PM</a:t>
            </a:r>
          </a:p>
          <a:p>
            <a:pPr marL="571500" marR="0" lvl="0" indent="-571500" algn="ctr" rtl="0">
              <a:lnSpc>
                <a:spcPct val="100000"/>
              </a:lnSpc>
              <a:spcBef>
                <a:spcPts val="0"/>
              </a:spcBef>
              <a:spcAft>
                <a:spcPts val="0"/>
              </a:spcAft>
              <a:buClr>
                <a:schemeClr val="dk1"/>
              </a:buClr>
              <a:buSzPct val="100000"/>
              <a:buFont typeface="Century Gothic"/>
              <a:buChar char="•"/>
            </a:pPr>
            <a:r>
              <a:rPr lang="en-US" sz="3600">
                <a:solidFill>
                  <a:schemeClr val="dk1"/>
                </a:solidFill>
                <a:latin typeface="Century Gothic"/>
                <a:ea typeface="Century Gothic"/>
                <a:cs typeface="Century Gothic"/>
                <a:sym typeface="Century Gothic"/>
              </a:rPr>
              <a:t>@ Riverbend Elementary School</a:t>
            </a:r>
          </a:p>
        </p:txBody>
      </p:sp>
      <p:pic>
        <p:nvPicPr>
          <p:cNvPr id="238" name="Shape 238"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39" name="Shape 239"/>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40" name="Shape 240"/>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41" name="Shape 241"/>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47" name="Shape 24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48" name="Shape 248"/>
          <p:cNvSpPr txBox="1"/>
          <p:nvPr/>
        </p:nvSpPr>
        <p:spPr>
          <a:xfrm>
            <a:off x="470164" y="3064950"/>
            <a:ext cx="11115601" cy="23655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600" b="1" i="0" u="none" strike="noStrike" cap="none">
                <a:solidFill>
                  <a:srgbClr val="000000"/>
                </a:solidFill>
              </a:rPr>
              <a:t>Glam Girls</a:t>
            </a:r>
          </a:p>
          <a:p>
            <a:pPr marL="571500" marR="0" lvl="0" indent="-571500" algn="ctr" rtl="0">
              <a:lnSpc>
                <a:spcPct val="100000"/>
              </a:lnSpc>
              <a:spcBef>
                <a:spcPts val="0"/>
              </a:spcBef>
              <a:spcAft>
                <a:spcPts val="0"/>
              </a:spcAft>
              <a:buClr>
                <a:srgbClr val="000000"/>
              </a:buClr>
              <a:buSzPct val="100000"/>
              <a:buFont typeface="Arial"/>
              <a:buChar char="•"/>
            </a:pPr>
            <a:r>
              <a:rPr lang="en-US" sz="3600" b="0" i="0" u="none" strike="noStrike" cap="none">
                <a:solidFill>
                  <a:srgbClr val="000000"/>
                </a:solidFill>
                <a:latin typeface="Arial"/>
                <a:ea typeface="Arial"/>
                <a:cs typeface="Arial"/>
                <a:sym typeface="Arial"/>
              </a:rPr>
              <a:t>October 28</a:t>
            </a:r>
            <a:r>
              <a:rPr lang="en-US" sz="3600" b="0" i="0" u="none" strike="noStrike" cap="none" baseline="30000">
                <a:solidFill>
                  <a:srgbClr val="000000"/>
                </a:solidFill>
                <a:latin typeface="Arial"/>
                <a:ea typeface="Arial"/>
                <a:cs typeface="Arial"/>
                <a:sym typeface="Arial"/>
              </a:rPr>
              <a:t>th</a:t>
            </a:r>
            <a:r>
              <a:rPr lang="en-US" sz="3600" b="0" i="0" u="none" strike="noStrike" cap="none">
                <a:solidFill>
                  <a:srgbClr val="000000"/>
                </a:solidFill>
                <a:latin typeface="Arial"/>
                <a:ea typeface="Arial"/>
                <a:cs typeface="Arial"/>
                <a:sym typeface="Arial"/>
              </a:rPr>
              <a:t>, 2017</a:t>
            </a:r>
          </a:p>
          <a:p>
            <a:pPr marL="571500" marR="0" lvl="0" indent="-571500" algn="ctr" rtl="0">
              <a:lnSpc>
                <a:spcPct val="100000"/>
              </a:lnSpc>
              <a:spcBef>
                <a:spcPts val="0"/>
              </a:spcBef>
              <a:spcAft>
                <a:spcPts val="0"/>
              </a:spcAft>
              <a:buClr>
                <a:srgbClr val="000000"/>
              </a:buClr>
              <a:buSzPct val="100000"/>
              <a:buFont typeface="Arial"/>
              <a:buChar char="•"/>
            </a:pPr>
            <a:r>
              <a:rPr lang="en-US" sz="3600" b="0" i="0" u="none" strike="noStrike" cap="none">
                <a:solidFill>
                  <a:srgbClr val="000000"/>
                </a:solidFill>
                <a:latin typeface="Arial"/>
                <a:ea typeface="Arial"/>
                <a:cs typeface="Arial"/>
                <a:sym typeface="Arial"/>
              </a:rPr>
              <a:t>9AM-2PM</a:t>
            </a:r>
          </a:p>
          <a:p>
            <a:pPr marL="571500" marR="0" lvl="0" indent="-571500" algn="ctr" rtl="0">
              <a:lnSpc>
                <a:spcPct val="100000"/>
              </a:lnSpc>
              <a:spcBef>
                <a:spcPts val="0"/>
              </a:spcBef>
              <a:spcAft>
                <a:spcPts val="0"/>
              </a:spcAft>
              <a:buClr>
                <a:srgbClr val="000000"/>
              </a:buClr>
              <a:buSzPct val="100000"/>
              <a:buFont typeface="Arial"/>
              <a:buChar char="•"/>
            </a:pPr>
            <a:r>
              <a:rPr lang="en-US" sz="3600" b="0" i="0" u="none" strike="noStrike" cap="none">
                <a:solidFill>
                  <a:srgbClr val="000000"/>
                </a:solidFill>
                <a:latin typeface="Arial"/>
                <a:ea typeface="Arial"/>
                <a:cs typeface="Arial"/>
                <a:sym typeface="Arial"/>
              </a:rPr>
              <a:t>At The Refuge Restaurant</a:t>
            </a:r>
          </a:p>
          <a:p>
            <a:pPr marL="571500" marR="0" lvl="0" indent="-571500" algn="ctr" rtl="0">
              <a:lnSpc>
                <a:spcPct val="100000"/>
              </a:lnSpc>
              <a:spcBef>
                <a:spcPts val="0"/>
              </a:spcBef>
              <a:spcAft>
                <a:spcPts val="0"/>
              </a:spcAft>
              <a:buClr>
                <a:srgbClr val="000000"/>
              </a:buClr>
              <a:buFont typeface="Arial"/>
              <a:buNone/>
            </a:pPr>
            <a:endParaRPr sz="3600" b="0" i="0" u="none" strike="noStrike" cap="none">
              <a:solidFill>
                <a:srgbClr val="000000"/>
              </a:solidFill>
              <a:latin typeface="Arial"/>
              <a:ea typeface="Arial"/>
              <a:cs typeface="Arial"/>
              <a:sym typeface="Arial"/>
            </a:endParaRPr>
          </a:p>
        </p:txBody>
      </p:sp>
      <p:pic>
        <p:nvPicPr>
          <p:cNvPr id="249" name="Shape 249"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50" name="Shape 250"/>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51" name="Shape 251"/>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52" name="Shape 252"/>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58" name="Shape 25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59" name="Shape 259"/>
          <p:cNvSpPr txBox="1"/>
          <p:nvPr/>
        </p:nvSpPr>
        <p:spPr>
          <a:xfrm>
            <a:off x="470164" y="3064950"/>
            <a:ext cx="11115601" cy="23655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600" b="1" i="0" u="none" strike="noStrike" cap="none">
                <a:solidFill>
                  <a:srgbClr val="000000"/>
                </a:solidFill>
              </a:rPr>
              <a:t>Playzeum</a:t>
            </a:r>
          </a:p>
          <a:p>
            <a:pPr marL="571500" marR="0" lvl="0" indent="-571500" algn="ctr" rtl="0">
              <a:lnSpc>
                <a:spcPct val="100000"/>
              </a:lnSpc>
              <a:spcBef>
                <a:spcPts val="0"/>
              </a:spcBef>
              <a:spcAft>
                <a:spcPts val="0"/>
              </a:spcAft>
              <a:buClr>
                <a:srgbClr val="000000"/>
              </a:buClr>
              <a:buSzPct val="100000"/>
              <a:buFont typeface="Arial"/>
              <a:buChar char="•"/>
            </a:pPr>
            <a:r>
              <a:rPr lang="en-US" sz="3600" b="0" i="0" u="none" strike="noStrike" cap="none">
                <a:solidFill>
                  <a:srgbClr val="000000"/>
                </a:solidFill>
                <a:latin typeface="Arial"/>
                <a:ea typeface="Arial"/>
                <a:cs typeface="Arial"/>
                <a:sym typeface="Arial"/>
              </a:rPr>
              <a:t>Signed up to volunteer @ yubasutterplay.org</a:t>
            </a:r>
          </a:p>
          <a:p>
            <a:pPr marL="571500" marR="0" lvl="0" indent="-571500" algn="ctr" rtl="0">
              <a:lnSpc>
                <a:spcPct val="100000"/>
              </a:lnSpc>
              <a:spcBef>
                <a:spcPts val="0"/>
              </a:spcBef>
              <a:spcAft>
                <a:spcPts val="0"/>
              </a:spcAft>
              <a:buClr>
                <a:srgbClr val="000000"/>
              </a:buClr>
              <a:buSzPct val="100000"/>
              <a:buFont typeface="Arial"/>
              <a:buChar char="•"/>
            </a:pPr>
            <a:r>
              <a:rPr lang="en-US" sz="3600"/>
              <a:t>Please check in with Staci Howell</a:t>
            </a:r>
          </a:p>
        </p:txBody>
      </p:sp>
      <p:pic>
        <p:nvPicPr>
          <p:cNvPr id="260" name="Shape 260"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61" name="Shape 261"/>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62" name="Shape 262"/>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63" name="Shape 263"/>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69" name="Shape 26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70" name="Shape 270"/>
          <p:cNvSpPr txBox="1"/>
          <p:nvPr/>
        </p:nvSpPr>
        <p:spPr>
          <a:xfrm>
            <a:off x="470175" y="3108500"/>
            <a:ext cx="11116200" cy="23889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a:solidFill>
                  <a:schemeClr val="dk1"/>
                </a:solidFill>
                <a:latin typeface="Century Gothic"/>
                <a:ea typeface="Century Gothic"/>
                <a:cs typeface="Century Gothic"/>
                <a:sym typeface="Century Gothic"/>
              </a:rPr>
              <a:t>Trick or Treat Boxes for UNICEF</a:t>
            </a: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a:solidFill>
                  <a:schemeClr val="dk1"/>
                </a:solidFill>
                <a:latin typeface="Century Gothic"/>
                <a:ea typeface="Century Gothic"/>
                <a:cs typeface="Century Gothic"/>
                <a:sym typeface="Century Gothic"/>
              </a:rPr>
              <a:t>Handing out today and this week</a:t>
            </a:r>
          </a:p>
          <a:p>
            <a:pPr marL="571500" marR="0" lvl="0" indent="-571500" algn="ctr" rtl="0">
              <a:lnSpc>
                <a:spcPct val="100000"/>
              </a:lnSpc>
              <a:spcBef>
                <a:spcPts val="0"/>
              </a:spcBef>
              <a:spcAft>
                <a:spcPts val="0"/>
              </a:spcAft>
              <a:buClr>
                <a:schemeClr val="dk1"/>
              </a:buClr>
              <a:buSzPct val="100000"/>
              <a:buFont typeface="Century Gothic"/>
              <a:buChar char="•"/>
            </a:pPr>
            <a:r>
              <a:rPr lang="en-US" sz="3600" b="0" i="0" u="none" strike="noStrike" cap="none">
                <a:solidFill>
                  <a:schemeClr val="dk1"/>
                </a:solidFill>
                <a:latin typeface="Century Gothic"/>
                <a:ea typeface="Century Gothic"/>
                <a:cs typeface="Century Gothic"/>
                <a:sym typeface="Century Gothic"/>
              </a:rPr>
              <a:t>Must write your name on the sheet to get 1</a:t>
            </a:r>
          </a:p>
          <a:p>
            <a:pPr marL="571500" marR="0" lvl="0" indent="-571500" algn="ctr" rtl="0">
              <a:lnSpc>
                <a:spcPct val="100000"/>
              </a:lnSpc>
              <a:spcBef>
                <a:spcPts val="0"/>
              </a:spcBef>
              <a:spcAft>
                <a:spcPts val="0"/>
              </a:spcAft>
              <a:buClr>
                <a:schemeClr val="dk1"/>
              </a:buClr>
              <a:buSzPct val="100000"/>
              <a:buFont typeface="Century Gothic"/>
              <a:buChar char="•"/>
            </a:pPr>
            <a:r>
              <a:rPr lang="en-US" sz="3600" b="0" i="0" u="none" strike="noStrike" cap="none">
                <a:solidFill>
                  <a:schemeClr val="dk1"/>
                </a:solidFill>
                <a:latin typeface="Century Gothic"/>
                <a:ea typeface="Century Gothic"/>
                <a:cs typeface="Century Gothic"/>
                <a:sym typeface="Century Gothic"/>
              </a:rPr>
              <a:t>1 full box = 1 hr</a:t>
            </a:r>
          </a:p>
        </p:txBody>
      </p:sp>
      <p:pic>
        <p:nvPicPr>
          <p:cNvPr id="271" name="Shape 271"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72" name="Shape 272"/>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73" name="Shape 273"/>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74" name="Shape 274"/>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81" name="Shape 281"/>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82" name="Shape 282"/>
          <p:cNvSpPr txBox="1"/>
          <p:nvPr/>
        </p:nvSpPr>
        <p:spPr>
          <a:xfrm>
            <a:off x="470165" y="2226268"/>
            <a:ext cx="11116200" cy="40011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UNICEF</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a:solidFill>
                  <a:schemeClr val="dk1"/>
                </a:solidFill>
                <a:latin typeface="Century Gothic"/>
                <a:ea typeface="Century Gothic"/>
                <a:cs typeface="Century Gothic"/>
                <a:sym typeface="Century Gothic"/>
              </a:rPr>
              <a:t>What is it and why should you help?</a:t>
            </a:r>
          </a:p>
          <a:p>
            <a:pPr marL="457200" marR="0" lvl="0" indent="-368300" algn="l" rtl="0">
              <a:lnSpc>
                <a:spcPct val="100000"/>
              </a:lnSpc>
              <a:spcBef>
                <a:spcPts val="0"/>
              </a:spcBef>
              <a:spcAft>
                <a:spcPts val="0"/>
              </a:spcAft>
              <a:buClr>
                <a:srgbClr val="3E3E3E"/>
              </a:buClr>
              <a:buSzPct val="100000"/>
              <a:buFont typeface="Verdana"/>
              <a:buChar char="●"/>
            </a:pPr>
            <a:r>
              <a:rPr lang="en-US" sz="2200" b="0" i="0" u="none" strike="noStrike" cap="none">
                <a:solidFill>
                  <a:srgbClr val="3E3E3E"/>
                </a:solidFill>
                <a:highlight>
                  <a:srgbClr val="FFFFFF"/>
                </a:highlight>
                <a:latin typeface="Century Gothic"/>
                <a:ea typeface="Century Gothic"/>
                <a:cs typeface="Century Gothic"/>
                <a:sym typeface="Century Gothic"/>
              </a:rPr>
              <a:t>Maternal and neonatal tetanus (MNT) kills one baby every nine minutes — that's 60,000 babies every year who will never grow up, make their mothers laugh, play with friends or dream about the future. The effects of the disease are excruciating — tiny newborns suffer repeated, painful convulsions and extreme sensitivity to light and touch. A significant number of women die from MNT each year too.</a:t>
            </a:r>
            <a:r>
              <a:rPr lang="en-US" sz="2200" b="1" i="0" u="none" strike="noStrike" cap="none">
                <a:solidFill>
                  <a:srgbClr val="3E3E3E"/>
                </a:solidFill>
                <a:highlight>
                  <a:srgbClr val="FFFFFF"/>
                </a:highlight>
                <a:latin typeface="Century Gothic"/>
                <a:ea typeface="Century Gothic"/>
                <a:cs typeface="Century Gothic"/>
                <a:sym typeface="Century Gothic"/>
              </a:rPr>
              <a:t> It only takes $1.80 to vaccinate a mother from this disease and save her and her unborn children's lives.</a:t>
            </a:r>
          </a:p>
        </p:txBody>
      </p:sp>
      <p:pic>
        <p:nvPicPr>
          <p:cNvPr id="283" name="Shape 283"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84" name="Shape 284"/>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85" name="Shape 285"/>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86" name="Shape 286"/>
          <p:cNvPicPr preferRelativeResize="0"/>
          <p:nvPr/>
        </p:nvPicPr>
        <p:blipFill rotWithShape="1">
          <a:blip r:embed="rId5">
            <a:alphaModFix/>
          </a:blip>
          <a:srcRect/>
          <a:stretch/>
        </p:blipFill>
        <p:spPr>
          <a:xfrm>
            <a:off x="5959139" y="547387"/>
            <a:ext cx="5626157" cy="56669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93" name="Shape 293"/>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94" name="Shape 294"/>
          <p:cNvSpPr txBox="1"/>
          <p:nvPr/>
        </p:nvSpPr>
        <p:spPr>
          <a:xfrm>
            <a:off x="470165" y="2226268"/>
            <a:ext cx="11116200" cy="40011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highlight>
                  <a:srgbClr val="FFFFFF"/>
                </a:highlight>
                <a:latin typeface="Century Gothic"/>
                <a:ea typeface="Century Gothic"/>
                <a:cs typeface="Century Gothic"/>
                <a:sym typeface="Century Gothic"/>
              </a:rPr>
              <a:t>Articles and Visuals Submissions</a:t>
            </a:r>
          </a:p>
          <a:p>
            <a:pPr marL="0" marR="0" lvl="0" indent="0" algn="ctr" rtl="0">
              <a:lnSpc>
                <a:spcPct val="100000"/>
              </a:lnSpc>
              <a:spcBef>
                <a:spcPts val="0"/>
              </a:spcBef>
              <a:spcAft>
                <a:spcPts val="0"/>
              </a:spcAft>
              <a:buClr>
                <a:schemeClr val="dk1"/>
              </a:buClr>
              <a:buSzPct val="25000"/>
              <a:buFont typeface="Century Gothic"/>
              <a:buNone/>
            </a:pPr>
            <a:r>
              <a:rPr lang="en-US" sz="2800" b="0" i="0" u="none" strike="noStrike" cap="none">
                <a:solidFill>
                  <a:schemeClr val="dk1"/>
                </a:solidFill>
                <a:highlight>
                  <a:srgbClr val="FFFFFF"/>
                </a:highlight>
                <a:latin typeface="Century Gothic"/>
                <a:ea typeface="Century Gothic"/>
                <a:cs typeface="Century Gothic"/>
                <a:sym typeface="Century Gothic"/>
              </a:rPr>
              <a:t>***MANDATORY***</a:t>
            </a:r>
          </a:p>
          <a:p>
            <a:pPr marL="0" marR="0" lvl="0" indent="0" algn="l" rtl="0">
              <a:lnSpc>
                <a:spcPct val="100000"/>
              </a:lnSpc>
              <a:spcBef>
                <a:spcPts val="0"/>
              </a:spcBef>
              <a:spcAft>
                <a:spcPts val="0"/>
              </a:spcAft>
              <a:buClr>
                <a:schemeClr val="dk1"/>
              </a:buClr>
              <a:buSzPct val="25000"/>
              <a:buFont typeface="Century Gothic"/>
              <a:buNone/>
            </a:pPr>
            <a:r>
              <a:rPr lang="en-US" sz="2800" b="0" i="0" u="none" strike="noStrike" cap="none">
                <a:solidFill>
                  <a:schemeClr val="dk1"/>
                </a:solidFill>
                <a:highlight>
                  <a:srgbClr val="FFFFFF"/>
                </a:highlight>
                <a:latin typeface="Century Gothic"/>
                <a:ea typeface="Century Gothic"/>
                <a:cs typeface="Century Gothic"/>
                <a:sym typeface="Century Gothic"/>
              </a:rPr>
              <a:t>Consists of:</a:t>
            </a:r>
          </a:p>
          <a:p>
            <a:pPr marL="571500" marR="0" lvl="0" indent="-546100" algn="l" rtl="0">
              <a:lnSpc>
                <a:spcPct val="100000"/>
              </a:lnSpc>
              <a:spcBef>
                <a:spcPts val="0"/>
              </a:spcBef>
              <a:spcAft>
                <a:spcPts val="0"/>
              </a:spcAft>
              <a:buClr>
                <a:schemeClr val="dk1"/>
              </a:buClr>
              <a:buSzPct val="100000"/>
              <a:buFont typeface="Century Gothic"/>
              <a:buChar char="•"/>
            </a:pPr>
            <a:r>
              <a:rPr lang="en-US" sz="2800" b="0" i="0" u="none" strike="noStrike" cap="none">
                <a:solidFill>
                  <a:schemeClr val="dk1"/>
                </a:solidFill>
                <a:highlight>
                  <a:srgbClr val="FFFFFF"/>
                </a:highlight>
                <a:latin typeface="Century Gothic"/>
                <a:ea typeface="Century Gothic"/>
                <a:cs typeface="Century Gothic"/>
                <a:sym typeface="Century Gothic"/>
              </a:rPr>
              <a:t>3 candid (NOT POSED) pics</a:t>
            </a:r>
          </a:p>
          <a:p>
            <a:pPr marL="571500" marR="0" lvl="0" indent="-546100" algn="l" rtl="0">
              <a:lnSpc>
                <a:spcPct val="100000"/>
              </a:lnSpc>
              <a:spcBef>
                <a:spcPts val="0"/>
              </a:spcBef>
              <a:spcAft>
                <a:spcPts val="0"/>
              </a:spcAft>
              <a:buClr>
                <a:schemeClr val="dk1"/>
              </a:buClr>
              <a:buSzPct val="100000"/>
              <a:buFont typeface="Century Gothic"/>
              <a:buChar char="•"/>
            </a:pPr>
            <a:r>
              <a:rPr lang="en-US" sz="2800" b="0" i="0" u="none" strike="noStrike" cap="none">
                <a:solidFill>
                  <a:schemeClr val="dk1"/>
                </a:solidFill>
                <a:highlight>
                  <a:srgbClr val="FFFFFF"/>
                </a:highlight>
                <a:latin typeface="Century Gothic"/>
                <a:ea typeface="Century Gothic"/>
                <a:cs typeface="Century Gothic"/>
                <a:sym typeface="Century Gothic"/>
              </a:rPr>
              <a:t>A paragraph describing it</a:t>
            </a:r>
          </a:p>
          <a:p>
            <a:pPr marL="0" marR="0" lvl="0" indent="0" algn="l" rtl="0">
              <a:lnSpc>
                <a:spcPct val="100000"/>
              </a:lnSpc>
              <a:spcBef>
                <a:spcPts val="0"/>
              </a:spcBef>
              <a:spcAft>
                <a:spcPts val="0"/>
              </a:spcAft>
              <a:buClr>
                <a:schemeClr val="dk1"/>
              </a:buClr>
              <a:buSzPct val="25000"/>
              <a:buFont typeface="Century Gothic"/>
              <a:buNone/>
            </a:pPr>
            <a:r>
              <a:rPr lang="en-US" sz="2800">
                <a:solidFill>
                  <a:schemeClr val="dk1"/>
                </a:solidFill>
                <a:highlight>
                  <a:srgbClr val="FFFFFF"/>
                </a:highlight>
                <a:latin typeface="Century Gothic"/>
                <a:ea typeface="Century Gothic"/>
                <a:cs typeface="Century Gothic"/>
                <a:sym typeface="Century Gothic"/>
              </a:rPr>
              <a:t>*</a:t>
            </a:r>
            <a:r>
              <a:rPr lang="en-US" sz="2800" b="0" i="0" u="none" strike="noStrike" cap="none">
                <a:solidFill>
                  <a:schemeClr val="dk1"/>
                </a:solidFill>
                <a:highlight>
                  <a:srgbClr val="FFFFFF"/>
                </a:highlight>
                <a:latin typeface="Century Gothic"/>
                <a:ea typeface="Century Gothic"/>
                <a:cs typeface="Century Gothic"/>
                <a:sym typeface="Century Gothic"/>
              </a:rPr>
              <a:t>Send your finished work to the President at </a:t>
            </a:r>
            <a:r>
              <a:rPr lang="en-US" sz="2800" b="1" i="0" u="sng" strike="noStrike" cap="none">
                <a:solidFill>
                  <a:schemeClr val="hlink"/>
                </a:solidFill>
                <a:highlight>
                  <a:srgbClr val="FFFFFF"/>
                </a:highlight>
                <a:latin typeface="Century Gothic"/>
                <a:ea typeface="Century Gothic"/>
                <a:cs typeface="Century Gothic"/>
                <a:sym typeface="Century Gothic"/>
                <a:hlinkClick r:id="rId3"/>
              </a:rPr>
              <a:t>yc.kc.president@gmail.com</a:t>
            </a:r>
          </a:p>
          <a:p>
            <a:pPr marL="0" marR="0" lvl="0" indent="0" algn="l" rtl="0">
              <a:lnSpc>
                <a:spcPct val="100000"/>
              </a:lnSpc>
              <a:spcBef>
                <a:spcPts val="0"/>
              </a:spcBef>
              <a:spcAft>
                <a:spcPts val="0"/>
              </a:spcAft>
              <a:buClr>
                <a:schemeClr val="dk1"/>
              </a:buClr>
              <a:buSzPct val="25000"/>
              <a:buFont typeface="Century Gothic"/>
              <a:buNone/>
            </a:pPr>
            <a:r>
              <a:rPr lang="en-US" sz="2800">
                <a:solidFill>
                  <a:schemeClr val="dk1"/>
                </a:solidFill>
                <a:highlight>
                  <a:srgbClr val="FFFFFF"/>
                </a:highlight>
                <a:latin typeface="Century Gothic"/>
                <a:ea typeface="Century Gothic"/>
                <a:cs typeface="Century Gothic"/>
                <a:sym typeface="Century Gothic"/>
              </a:rPr>
              <a:t>*Can possibly be included in the CNH newsletter</a:t>
            </a:r>
          </a:p>
          <a:p>
            <a:pPr marL="0" marR="0" lvl="0" indent="0" algn="l" rtl="0">
              <a:lnSpc>
                <a:spcPct val="100000"/>
              </a:lnSpc>
              <a:spcBef>
                <a:spcPts val="0"/>
              </a:spcBef>
              <a:spcAft>
                <a:spcPts val="0"/>
              </a:spcAft>
              <a:buClr>
                <a:schemeClr val="dk1"/>
              </a:buClr>
              <a:buSzPct val="25000"/>
              <a:buFont typeface="Century Gothic"/>
              <a:buNone/>
            </a:pPr>
            <a:r>
              <a:rPr lang="en-US" sz="2800">
                <a:solidFill>
                  <a:schemeClr val="dk1"/>
                </a:solidFill>
                <a:highlight>
                  <a:srgbClr val="FFFFFF"/>
                </a:highlight>
                <a:latin typeface="Century Gothic"/>
                <a:ea typeface="Century Gothic"/>
                <a:cs typeface="Century Gothic"/>
                <a:sym typeface="Century Gothic"/>
              </a:rPr>
              <a:t>*Must be submitted on the 10th of each month before 6PM</a:t>
            </a:r>
          </a:p>
          <a:p>
            <a:pPr marL="0" marR="0" lvl="0" indent="0" algn="l" rtl="0">
              <a:lnSpc>
                <a:spcPct val="100000"/>
              </a:lnSpc>
              <a:spcBef>
                <a:spcPts val="0"/>
              </a:spcBef>
              <a:spcAft>
                <a:spcPts val="0"/>
              </a:spcAft>
              <a:buClr>
                <a:schemeClr val="dk1"/>
              </a:buClr>
              <a:buFont typeface="Century Gothic"/>
              <a:buNone/>
            </a:pPr>
            <a:endParaRPr sz="3200" b="1" u="sng">
              <a:solidFill>
                <a:schemeClr val="dk1"/>
              </a:solidFill>
              <a:highlight>
                <a:srgbClr val="FFFFFF"/>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ct val="25000"/>
              <a:buFont typeface="Century Gothic"/>
              <a:buNone/>
            </a:pPr>
            <a:r>
              <a:rPr lang="en-US" sz="3200" b="0" i="0" u="none" strike="noStrike" cap="none">
                <a:solidFill>
                  <a:schemeClr val="dk1"/>
                </a:solidFill>
                <a:highlight>
                  <a:srgbClr val="FFFFFF"/>
                </a:highlight>
                <a:latin typeface="Century Gothic"/>
                <a:ea typeface="Century Gothic"/>
                <a:cs typeface="Century Gothic"/>
                <a:sym typeface="Century Gothic"/>
              </a:rPr>
              <a:t>   </a:t>
            </a: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highlight>
                <a:srgbClr val="FFFFFF"/>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highlight>
                <a:srgbClr val="FFFFFF"/>
              </a:highlight>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4000" b="0" i="0" u="none" strike="noStrike" cap="none">
              <a:solidFill>
                <a:schemeClr val="dk1"/>
              </a:solidFill>
              <a:highlight>
                <a:srgbClr val="FFFFFF"/>
              </a:highlight>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4000" b="0" i="0" u="none" strike="noStrike" cap="none">
              <a:solidFill>
                <a:schemeClr val="dk1"/>
              </a:solidFill>
              <a:highlight>
                <a:srgbClr val="FFFFFF"/>
              </a:highlight>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4000" b="1" i="0" u="none" strike="noStrike" cap="none">
              <a:solidFill>
                <a:schemeClr val="dk1"/>
              </a:solidFill>
              <a:highlight>
                <a:srgbClr val="FFFFFF"/>
              </a:highlight>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2200" b="1" i="0" u="none" strike="noStrike" cap="none">
              <a:solidFill>
                <a:srgbClr val="3E3E3E"/>
              </a:solidFill>
              <a:highlight>
                <a:srgbClr val="FFFFFF"/>
              </a:highlight>
              <a:latin typeface="Century Gothic"/>
              <a:ea typeface="Century Gothic"/>
              <a:cs typeface="Century Gothic"/>
              <a:sym typeface="Century Gothic"/>
            </a:endParaRPr>
          </a:p>
        </p:txBody>
      </p:sp>
      <p:pic>
        <p:nvPicPr>
          <p:cNvPr id="295" name="Shape 295" descr="CNHlogo.png"/>
          <p:cNvPicPr preferRelativeResize="0"/>
          <p:nvPr/>
        </p:nvPicPr>
        <p:blipFill rotWithShape="1">
          <a:blip r:embed="rId4">
            <a:alphaModFix/>
          </a:blip>
          <a:srcRect/>
          <a:stretch/>
        </p:blipFill>
        <p:spPr>
          <a:xfrm>
            <a:off x="304800" y="125016"/>
            <a:ext cx="1419296" cy="1377025"/>
          </a:xfrm>
          <a:prstGeom prst="rect">
            <a:avLst/>
          </a:prstGeom>
          <a:noFill/>
          <a:ln>
            <a:noFill/>
          </a:ln>
        </p:spPr>
      </p:pic>
      <p:pic>
        <p:nvPicPr>
          <p:cNvPr id="296" name="Shape 296"/>
          <p:cNvPicPr preferRelativeResize="0"/>
          <p:nvPr/>
        </p:nvPicPr>
        <p:blipFill rotWithShape="1">
          <a:blip r:embed="rId5">
            <a:alphaModFix/>
          </a:blip>
          <a:srcRect/>
          <a:stretch/>
        </p:blipFill>
        <p:spPr>
          <a:xfrm>
            <a:off x="3048" y="1595631"/>
            <a:ext cx="11964097" cy="457200"/>
          </a:xfrm>
          <a:prstGeom prst="rect">
            <a:avLst/>
          </a:prstGeom>
          <a:noFill/>
          <a:ln>
            <a:noFill/>
          </a:ln>
        </p:spPr>
      </p:pic>
      <p:sp>
        <p:nvSpPr>
          <p:cNvPr id="297" name="Shape 29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98" name="Shape 298"/>
          <p:cNvPicPr preferRelativeResize="0"/>
          <p:nvPr/>
        </p:nvPicPr>
        <p:blipFill rotWithShape="1">
          <a:blip r:embed="rId6">
            <a:alphaModFix/>
          </a:blip>
          <a:srcRect/>
          <a:stretch/>
        </p:blipFill>
        <p:spPr>
          <a:xfrm>
            <a:off x="5959139" y="547387"/>
            <a:ext cx="5626157" cy="5666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102" name="Shape 102"/>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03" name="Shape 103" descr="CNHlogo.png"/>
          <p:cNvPicPr preferRelativeResize="0"/>
          <p:nvPr/>
        </p:nvPicPr>
        <p:blipFill rotWithShape="1">
          <a:blip r:embed="rId3">
            <a:alphaModFix/>
          </a:blip>
          <a:srcRect/>
          <a:stretch/>
        </p:blipFill>
        <p:spPr>
          <a:xfrm>
            <a:off x="293592" y="106038"/>
            <a:ext cx="1419296" cy="1377025"/>
          </a:xfrm>
          <a:prstGeom prst="rect">
            <a:avLst/>
          </a:prstGeom>
          <a:noFill/>
          <a:ln>
            <a:noFill/>
          </a:ln>
        </p:spPr>
      </p:pic>
      <p:pic>
        <p:nvPicPr>
          <p:cNvPr id="104" name="Shape 104"/>
          <p:cNvPicPr preferRelativeResize="0"/>
          <p:nvPr/>
        </p:nvPicPr>
        <p:blipFill rotWithShape="1">
          <a:blip r:embed="rId4">
            <a:alphaModFix/>
          </a:blip>
          <a:srcRect/>
          <a:stretch/>
        </p:blipFill>
        <p:spPr>
          <a:xfrm>
            <a:off x="1" y="1592504"/>
            <a:ext cx="11967088" cy="457200"/>
          </a:xfrm>
          <a:prstGeom prst="rect">
            <a:avLst/>
          </a:prstGeom>
          <a:noFill/>
          <a:ln>
            <a:noFill/>
          </a:ln>
        </p:spPr>
      </p:pic>
      <p:sp>
        <p:nvSpPr>
          <p:cNvPr id="105" name="Shape 105"/>
          <p:cNvSpPr txBox="1"/>
          <p:nvPr/>
        </p:nvSpPr>
        <p:spPr>
          <a:xfrm>
            <a:off x="293592" y="3380598"/>
            <a:ext cx="11604812" cy="156966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a:solidFill>
                  <a:schemeClr val="dk1"/>
                </a:solidFill>
                <a:latin typeface="Century Gothic"/>
                <a:ea typeface="Century Gothic"/>
                <a:cs typeface="Century Gothic"/>
                <a:sym typeface="Century Gothic"/>
              </a:rPr>
              <a:t>I pledge on my honor to uphold the objects of Key Club International; </a:t>
            </a:r>
          </a:p>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a:solidFill>
                  <a:schemeClr val="dk1"/>
                </a:solidFill>
                <a:latin typeface="Century Gothic"/>
                <a:ea typeface="Century Gothic"/>
                <a:cs typeface="Century Gothic"/>
                <a:sym typeface="Century Gothic"/>
              </a:rPr>
              <a:t>To build my home school and community;</a:t>
            </a:r>
          </a:p>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a:solidFill>
                  <a:schemeClr val="dk1"/>
                </a:solidFill>
                <a:latin typeface="Century Gothic"/>
                <a:ea typeface="Century Gothic"/>
                <a:cs typeface="Century Gothic"/>
                <a:sym typeface="Century Gothic"/>
              </a:rPr>
              <a:t>To serve my nation and god;</a:t>
            </a:r>
          </a:p>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a:solidFill>
                  <a:schemeClr val="dk1"/>
                </a:solidFill>
                <a:latin typeface="Century Gothic"/>
                <a:ea typeface="Century Gothic"/>
                <a:cs typeface="Century Gothic"/>
                <a:sym typeface="Century Gothic"/>
              </a:rPr>
              <a:t>And to combat all forces which tend to undermine these institutions </a:t>
            </a:r>
          </a:p>
        </p:txBody>
      </p:sp>
      <p:sp>
        <p:nvSpPr>
          <p:cNvPr id="106" name="Shape 106"/>
          <p:cNvSpPr txBox="1"/>
          <p:nvPr/>
        </p:nvSpPr>
        <p:spPr>
          <a:xfrm>
            <a:off x="3355410" y="2403841"/>
            <a:ext cx="5481177" cy="70788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a:solidFill>
                  <a:schemeClr val="dk1"/>
                </a:solidFill>
                <a:latin typeface="Century Gothic"/>
                <a:ea typeface="Century Gothic"/>
                <a:cs typeface="Century Gothic"/>
                <a:sym typeface="Century Gothic"/>
              </a:rPr>
              <a:t>KEY CLUB PLEDGE</a:t>
            </a:r>
          </a:p>
        </p:txBody>
      </p:sp>
      <p:pic>
        <p:nvPicPr>
          <p:cNvPr id="107" name="Shape 107"/>
          <p:cNvPicPr preferRelativeResize="0"/>
          <p:nvPr/>
        </p:nvPicPr>
        <p:blipFill rotWithShape="1">
          <a:blip r:embed="rId5">
            <a:alphaModFix/>
          </a:blip>
          <a:srcRect/>
          <a:stretch/>
        </p:blipFill>
        <p:spPr>
          <a:xfrm>
            <a:off x="6023039" y="522465"/>
            <a:ext cx="5626158" cy="566693"/>
          </a:xfrm>
          <a:prstGeom prst="rect">
            <a:avLst/>
          </a:prstGeom>
          <a:noFill/>
          <a:ln>
            <a:noFill/>
          </a:ln>
        </p:spPr>
      </p:pic>
      <p:sp>
        <p:nvSpPr>
          <p:cNvPr id="108" name="Shape 108"/>
          <p:cNvSpPr/>
          <p:nvPr/>
        </p:nvSpPr>
        <p:spPr>
          <a:xfrm>
            <a:off x="549518" y="1559494"/>
            <a:ext cx="1584082"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Pledges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304" name="Shape 304"/>
          <p:cNvSpPr txBox="1"/>
          <p:nvPr/>
        </p:nvSpPr>
        <p:spPr>
          <a:xfrm>
            <a:off x="470175" y="3108500"/>
            <a:ext cx="10772400" cy="23889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a:solidFill>
                  <a:schemeClr val="dk1"/>
                </a:solidFill>
                <a:latin typeface="Century Gothic"/>
                <a:ea typeface="Century Gothic"/>
                <a:cs typeface="Century Gothic"/>
                <a:sym typeface="Century Gothic"/>
              </a:rPr>
              <a:t>KEY CLUB WEEK</a:t>
            </a:r>
          </a:p>
          <a:p>
            <a:pPr marL="571500" marR="0" lvl="0" indent="-571500" algn="ctr" rtl="0">
              <a:lnSpc>
                <a:spcPct val="100000"/>
              </a:lnSpc>
              <a:spcBef>
                <a:spcPts val="0"/>
              </a:spcBef>
              <a:spcAft>
                <a:spcPts val="0"/>
              </a:spcAft>
              <a:buClr>
                <a:schemeClr val="dk1"/>
              </a:buClr>
              <a:buSzPct val="100000"/>
              <a:buFont typeface="Century Gothic"/>
              <a:buChar char="•"/>
            </a:pPr>
            <a:r>
              <a:rPr lang="en-US" sz="3600" b="0" i="0" u="none" strike="noStrike" cap="none">
                <a:solidFill>
                  <a:schemeClr val="dk1"/>
                </a:solidFill>
                <a:latin typeface="Century Gothic"/>
                <a:ea typeface="Century Gothic"/>
                <a:cs typeface="Century Gothic"/>
                <a:sym typeface="Century Gothic"/>
              </a:rPr>
              <a:t>November 6-10, 2017</a:t>
            </a:r>
          </a:p>
          <a:p>
            <a:pPr marL="0" marR="0" lvl="0" indent="0" algn="ctr" rtl="0">
              <a:lnSpc>
                <a:spcPct val="100000"/>
              </a:lnSpc>
              <a:spcBef>
                <a:spcPts val="0"/>
              </a:spcBef>
              <a:spcAft>
                <a:spcPts val="0"/>
              </a:spcAft>
              <a:buClr>
                <a:srgbClr val="000000"/>
              </a:buClr>
              <a:buFont typeface="Arial"/>
              <a:buNone/>
            </a:pPr>
            <a:endParaRPr sz="3600" b="0" i="0" u="none" strike="noStrike" cap="none">
              <a:solidFill>
                <a:schemeClr val="dk1"/>
              </a:solidFill>
              <a:latin typeface="Century Gothic"/>
              <a:ea typeface="Century Gothic"/>
              <a:cs typeface="Century Gothic"/>
              <a:sym typeface="Century Gothic"/>
            </a:endParaRPr>
          </a:p>
        </p:txBody>
      </p:sp>
      <p:pic>
        <p:nvPicPr>
          <p:cNvPr id="305" name="Shape 3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06" name="Shape 306"/>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07" name="Shape 3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308" name="Shape 308"/>
          <p:cNvPicPr preferRelativeResize="0"/>
          <p:nvPr/>
        </p:nvPicPr>
        <p:blipFill rotWithShape="1">
          <a:blip r:embed="rId5">
            <a:alphaModFix/>
          </a:blip>
          <a:srcRect/>
          <a:stretch/>
        </p:blipFill>
        <p:spPr>
          <a:xfrm>
            <a:off x="5959139" y="547387"/>
            <a:ext cx="5626157" cy="566693"/>
          </a:xfrm>
          <a:prstGeom prst="rect">
            <a:avLst/>
          </a:prstGeom>
          <a:noFill/>
          <a:ln>
            <a:noFill/>
          </a:ln>
        </p:spPr>
      </p:pic>
      <p:pic>
        <p:nvPicPr>
          <p:cNvPr id="309" name="Shape 309" descr="Monday.jpg"/>
          <p:cNvPicPr preferRelativeResize="0"/>
          <p:nvPr/>
        </p:nvPicPr>
        <p:blipFill rotWithShape="1">
          <a:blip r:embed="rId6">
            <a:alphaModFix/>
          </a:blip>
          <a:srcRect/>
          <a:stretch/>
        </p:blipFill>
        <p:spPr>
          <a:xfrm>
            <a:off x="514150" y="4530525"/>
            <a:ext cx="2157842" cy="2157842"/>
          </a:xfrm>
          <a:prstGeom prst="rect">
            <a:avLst/>
          </a:prstGeom>
          <a:noFill/>
          <a:ln>
            <a:noFill/>
          </a:ln>
        </p:spPr>
      </p:pic>
      <p:pic>
        <p:nvPicPr>
          <p:cNvPr id="310" name="Shape 310" descr="Tuesday.jpg"/>
          <p:cNvPicPr preferRelativeResize="0"/>
          <p:nvPr/>
        </p:nvPicPr>
        <p:blipFill rotWithShape="1">
          <a:blip r:embed="rId7">
            <a:alphaModFix/>
          </a:blip>
          <a:srcRect/>
          <a:stretch/>
        </p:blipFill>
        <p:spPr>
          <a:xfrm>
            <a:off x="2633425" y="4530528"/>
            <a:ext cx="2157842" cy="2157842"/>
          </a:xfrm>
          <a:prstGeom prst="rect">
            <a:avLst/>
          </a:prstGeom>
          <a:noFill/>
          <a:ln>
            <a:noFill/>
          </a:ln>
        </p:spPr>
      </p:pic>
      <p:pic>
        <p:nvPicPr>
          <p:cNvPr id="311" name="Shape 311" descr="Wednesday.jpg"/>
          <p:cNvPicPr preferRelativeResize="0"/>
          <p:nvPr/>
        </p:nvPicPr>
        <p:blipFill rotWithShape="1">
          <a:blip r:embed="rId8">
            <a:alphaModFix/>
          </a:blip>
          <a:srcRect/>
          <a:stretch/>
        </p:blipFill>
        <p:spPr>
          <a:xfrm>
            <a:off x="4802625" y="4530525"/>
            <a:ext cx="2102107" cy="2157842"/>
          </a:xfrm>
          <a:prstGeom prst="rect">
            <a:avLst/>
          </a:prstGeom>
          <a:noFill/>
          <a:ln>
            <a:noFill/>
          </a:ln>
        </p:spPr>
      </p:pic>
      <p:pic>
        <p:nvPicPr>
          <p:cNvPr id="312" name="Shape 312" descr="Thursday.jpg"/>
          <p:cNvPicPr preferRelativeResize="0"/>
          <p:nvPr/>
        </p:nvPicPr>
        <p:blipFill rotWithShape="1">
          <a:blip r:embed="rId9">
            <a:alphaModFix/>
          </a:blip>
          <a:srcRect/>
          <a:stretch/>
        </p:blipFill>
        <p:spPr>
          <a:xfrm>
            <a:off x="9057338" y="4530525"/>
            <a:ext cx="2157842" cy="2157842"/>
          </a:xfrm>
          <a:prstGeom prst="rect">
            <a:avLst/>
          </a:prstGeom>
          <a:noFill/>
          <a:ln>
            <a:noFill/>
          </a:ln>
        </p:spPr>
      </p:pic>
      <p:pic>
        <p:nvPicPr>
          <p:cNvPr id="313" name="Shape 313" descr="Friday.jpg"/>
          <p:cNvPicPr preferRelativeResize="0"/>
          <p:nvPr/>
        </p:nvPicPr>
        <p:blipFill rotWithShape="1">
          <a:blip r:embed="rId10">
            <a:alphaModFix/>
          </a:blip>
          <a:srcRect/>
          <a:stretch/>
        </p:blipFill>
        <p:spPr>
          <a:xfrm>
            <a:off x="6915950" y="4530525"/>
            <a:ext cx="2157842" cy="215784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p:nvPr/>
        </p:nvSpPr>
        <p:spPr>
          <a:xfrm>
            <a:off x="364159" y="2209800"/>
            <a:ext cx="11368433" cy="448807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ct val="25000"/>
              <a:buFont typeface="Century Gothic"/>
              <a:buNone/>
            </a:pPr>
            <a:r>
              <a:rPr lang="en-US" sz="4800" b="1" i="0" u="none" strike="noStrike" cap="none">
                <a:solidFill>
                  <a:schemeClr val="dk1"/>
                </a:solidFill>
                <a:latin typeface="Century Gothic"/>
                <a:ea typeface="Century Gothic"/>
                <a:cs typeface="Century Gothic"/>
                <a:sym typeface="Century Gothic"/>
              </a:rPr>
              <a:t>PTP WEEK</a:t>
            </a:r>
          </a:p>
          <a:p>
            <a:pPr marL="571500" marR="0" lvl="0" indent="-419100" algn="l" rtl="0">
              <a:lnSpc>
                <a:spcPct val="100000"/>
              </a:lnSpc>
              <a:spcBef>
                <a:spcPts val="0"/>
              </a:spcBef>
              <a:spcAft>
                <a:spcPts val="0"/>
              </a:spcAft>
              <a:buClr>
                <a:schemeClr val="dk1"/>
              </a:buClr>
              <a:buSzPct val="100000"/>
              <a:buFont typeface="Century Gothic"/>
              <a:buChar char="•"/>
            </a:pPr>
            <a:r>
              <a:rPr lang="en-US" sz="3600" b="0" i="0" u="none" strike="noStrike" cap="none">
                <a:solidFill>
                  <a:schemeClr val="dk1"/>
                </a:solidFill>
                <a:latin typeface="Century Gothic"/>
                <a:ea typeface="Century Gothic"/>
                <a:cs typeface="Century Gothic"/>
                <a:sym typeface="Century Gothic"/>
              </a:rPr>
              <a:t>October 9-13, 2017</a:t>
            </a:r>
          </a:p>
          <a:p>
            <a:pPr marL="571500" marR="0" lvl="0" indent="-419100" algn="l" rtl="0">
              <a:lnSpc>
                <a:spcPct val="100000"/>
              </a:lnSpc>
              <a:spcBef>
                <a:spcPts val="0"/>
              </a:spcBef>
              <a:spcAft>
                <a:spcPts val="0"/>
              </a:spcAft>
              <a:buClr>
                <a:schemeClr val="dk1"/>
              </a:buClr>
              <a:buSzPct val="100000"/>
              <a:buFont typeface="Century Gothic"/>
              <a:buChar char="•"/>
            </a:pPr>
            <a:r>
              <a:rPr lang="en-US" sz="3600" b="0" i="0" u="none" strike="noStrike" cap="none">
                <a:solidFill>
                  <a:schemeClr val="dk1"/>
                </a:solidFill>
                <a:latin typeface="Century Gothic"/>
                <a:ea typeface="Century Gothic"/>
                <a:cs typeface="Century Gothic"/>
                <a:sym typeface="Century Gothic"/>
              </a:rPr>
              <a:t>This week</a:t>
            </a:r>
          </a:p>
          <a:p>
            <a:pPr marR="0" lvl="0" algn="l" rtl="0">
              <a:lnSpc>
                <a:spcPct val="100000"/>
              </a:lnSpc>
              <a:spcBef>
                <a:spcPts val="0"/>
              </a:spcBef>
              <a:spcAft>
                <a:spcPts val="0"/>
              </a:spcAft>
              <a:buNone/>
            </a:pPr>
            <a:endParaRPr sz="3600" b="0"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1"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1" i="0" u="none" strike="noStrike" cap="none">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Font typeface="Century Gothic"/>
              <a:buNone/>
            </a:pPr>
            <a:endParaRPr sz="3600" b="0"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a:solidFill>
                <a:schemeClr val="dk1"/>
              </a:solidFill>
              <a:latin typeface="Century Gothic"/>
              <a:ea typeface="Century Gothic"/>
              <a:cs typeface="Century Gothic"/>
              <a:sym typeface="Century Gothic"/>
            </a:endParaRPr>
          </a:p>
        </p:txBody>
      </p:sp>
      <p:sp>
        <p:nvSpPr>
          <p:cNvPr id="319" name="Shape 31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pic>
        <p:nvPicPr>
          <p:cNvPr id="320" name="Shape 320"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21" name="Shape 321"/>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22" name="Shape 322"/>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323" name="Shape 323"/>
          <p:cNvPicPr preferRelativeResize="0"/>
          <p:nvPr/>
        </p:nvPicPr>
        <p:blipFill rotWithShape="1">
          <a:blip r:embed="rId5">
            <a:alphaModFix/>
          </a:blip>
          <a:srcRect/>
          <a:stretch/>
        </p:blipFill>
        <p:spPr>
          <a:xfrm>
            <a:off x="5959139" y="547387"/>
            <a:ext cx="5626157" cy="566693"/>
          </a:xfrm>
          <a:prstGeom prst="rect">
            <a:avLst/>
          </a:prstGeom>
          <a:noFill/>
          <a:ln>
            <a:noFill/>
          </a:ln>
        </p:spPr>
      </p:pic>
      <p:pic>
        <p:nvPicPr>
          <p:cNvPr id="324" name="Shape 324"/>
          <p:cNvPicPr preferRelativeResize="0"/>
          <p:nvPr/>
        </p:nvPicPr>
        <p:blipFill rotWithShape="1">
          <a:blip r:embed="rId6">
            <a:alphaModFix/>
          </a:blip>
          <a:srcRect/>
          <a:stretch/>
        </p:blipFill>
        <p:spPr>
          <a:xfrm>
            <a:off x="5427777" y="2253337"/>
            <a:ext cx="6287145" cy="44053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330" name="Shape 33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331" name="Shape 331"/>
          <p:cNvSpPr txBox="1"/>
          <p:nvPr/>
        </p:nvSpPr>
        <p:spPr>
          <a:xfrm>
            <a:off x="470175" y="2051128"/>
            <a:ext cx="11116200" cy="4095758"/>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a:solidFill>
                  <a:schemeClr val="dk1"/>
                </a:solidFill>
                <a:latin typeface="Century Gothic"/>
                <a:ea typeface="Century Gothic"/>
                <a:cs typeface="Century Gothic"/>
                <a:sym typeface="Century Gothic"/>
              </a:rPr>
              <a:t>HOW DO YOU FEEL?</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I (we) FEEL GOOD, OH I (we) FEEL SO GOOD</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*pelvic thrust* UGH!</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I (we) FEEL FINE, ALL OF THE TIME</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*fist pump while turning in circle*ABOOGA! ABOOGA! ABOOGA-BOOGA-BOOGA!!</a:t>
            </a:r>
          </a:p>
        </p:txBody>
      </p:sp>
      <p:pic>
        <p:nvPicPr>
          <p:cNvPr id="332" name="Shape 332"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33" name="Shape 333"/>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34" name="Shape 334"/>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SPIRIT CHEERS!</a:t>
            </a:r>
          </a:p>
        </p:txBody>
      </p:sp>
      <p:pic>
        <p:nvPicPr>
          <p:cNvPr id="335" name="Shape 335"/>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341" name="Shape 341"/>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342" name="Shape 342"/>
          <p:cNvSpPr txBox="1"/>
          <p:nvPr/>
        </p:nvSpPr>
        <p:spPr>
          <a:xfrm>
            <a:off x="470175" y="2051128"/>
            <a:ext cx="11116200" cy="4095758"/>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a:solidFill>
                  <a:schemeClr val="dk1"/>
                </a:solidFill>
                <a:latin typeface="Century Gothic"/>
                <a:ea typeface="Century Gothic"/>
                <a:cs typeface="Century Gothic"/>
                <a:sym typeface="Century Gothic"/>
              </a:rPr>
              <a:t>REMIX</a:t>
            </a:r>
            <a:br>
              <a:rPr lang="en-US" sz="4000" b="0" i="0" u="none" strike="noStrike" cap="none">
                <a:solidFill>
                  <a:schemeClr val="dk1"/>
                </a:solidFill>
                <a:latin typeface="Century Gothic"/>
                <a:ea typeface="Century Gothic"/>
                <a:cs typeface="Century Gothic"/>
                <a:sym typeface="Century Gothic"/>
              </a:rPr>
            </a:br>
            <a:r>
              <a:rPr lang="en-US" sz="4000" b="0" i="0" u="none" strike="noStrike" cap="none">
                <a:solidFill>
                  <a:schemeClr val="dk1"/>
                </a:solidFill>
                <a:latin typeface="Century Gothic"/>
                <a:ea typeface="Century Gothic"/>
                <a:cs typeface="Century Gothic"/>
                <a:sym typeface="Century Gothic"/>
              </a:rPr>
              <a:t>***When someone says “REMIX!”***</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Hold up, wait a minute</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Let me put some robot in it</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*do the robot* Oh, some robot, oh, oh, some robot</a:t>
            </a:r>
          </a:p>
          <a:p>
            <a:pPr marL="0" marR="0" lvl="0" indent="0" algn="ctr" rtl="0">
              <a:lnSpc>
                <a:spcPct val="100000"/>
              </a:lnSpc>
              <a:spcBef>
                <a:spcPts val="0"/>
              </a:spcBef>
              <a:spcAft>
                <a:spcPts val="0"/>
              </a:spcAft>
              <a:buClr>
                <a:srgbClr val="000000"/>
              </a:buClr>
              <a:buFont typeface="Arial"/>
              <a:buNone/>
            </a:pPr>
            <a:endParaRPr sz="4000" b="0" i="0" u="none" strike="noStrike" cap="none">
              <a:solidFill>
                <a:schemeClr val="dk1"/>
              </a:solidFill>
              <a:latin typeface="Century Gothic"/>
              <a:ea typeface="Century Gothic"/>
              <a:cs typeface="Century Gothic"/>
              <a:sym typeface="Century Gothic"/>
            </a:endParaRPr>
          </a:p>
        </p:txBody>
      </p:sp>
      <p:pic>
        <p:nvPicPr>
          <p:cNvPr id="343" name="Shape 343"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44" name="Shape 344"/>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45" name="Shape 345"/>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SPIRIT CHEERS!</a:t>
            </a:r>
          </a:p>
        </p:txBody>
      </p:sp>
      <p:pic>
        <p:nvPicPr>
          <p:cNvPr id="346" name="Shape 346"/>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352" name="Shape 352"/>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353" name="Shape 353"/>
          <p:cNvSpPr txBox="1"/>
          <p:nvPr/>
        </p:nvSpPr>
        <p:spPr>
          <a:xfrm>
            <a:off x="470175" y="2051127"/>
            <a:ext cx="11116200" cy="4319789"/>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a:solidFill>
                  <a:schemeClr val="dk1"/>
                </a:solidFill>
                <a:latin typeface="Century Gothic"/>
                <a:ea typeface="Century Gothic"/>
                <a:cs typeface="Century Gothic"/>
                <a:sym typeface="Century Gothic"/>
              </a:rPr>
              <a:t>DIVISION CHEERS</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Step aside while we rock this scene</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Hey! We're Division 14!</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We are the robots black and blue</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Community service is what we do!</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BOOGA BOOGA WAH WAH</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We're taking over CALI-NEV-HA!</a:t>
            </a:r>
          </a:p>
        </p:txBody>
      </p:sp>
      <p:pic>
        <p:nvPicPr>
          <p:cNvPr id="354" name="Shape 354"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55" name="Shape 355"/>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56" name="Shape 356"/>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SPIRIT CHEERS!</a:t>
            </a:r>
          </a:p>
        </p:txBody>
      </p:sp>
      <p:pic>
        <p:nvPicPr>
          <p:cNvPr id="357" name="Shape 357"/>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363" name="Shape 363"/>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364" name="Shape 364"/>
          <p:cNvSpPr txBox="1"/>
          <p:nvPr/>
        </p:nvSpPr>
        <p:spPr>
          <a:xfrm>
            <a:off x="470175" y="2051127"/>
            <a:ext cx="11116200" cy="4319789"/>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a:solidFill>
                  <a:schemeClr val="dk1"/>
                </a:solidFill>
                <a:latin typeface="Century Gothic"/>
                <a:ea typeface="Century Gothic"/>
                <a:cs typeface="Century Gothic"/>
                <a:sym typeface="Century Gothic"/>
              </a:rPr>
              <a:t>DIVISION STOMP</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*POWER ON BLUE ROBOTS*</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Scroll up, scroll, down</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If there was a spirit crown</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D14 would rule this town</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With a scroll up, scroll down</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Our spirit 'bout to drown this town</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With a click here and a click there</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You bet we got the best spirit here</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​*stomp stomp clap clap stomp clap*</a:t>
            </a:r>
          </a:p>
        </p:txBody>
      </p:sp>
      <p:pic>
        <p:nvPicPr>
          <p:cNvPr id="365" name="Shape 36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66" name="Shape 366"/>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67" name="Shape 367"/>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SPIRIT CHEERS!</a:t>
            </a:r>
          </a:p>
        </p:txBody>
      </p:sp>
      <p:pic>
        <p:nvPicPr>
          <p:cNvPr id="368" name="Shape 368"/>
          <p:cNvPicPr preferRelativeResize="0"/>
          <p:nvPr/>
        </p:nvPicPr>
        <p:blipFill rotWithShape="1">
          <a:blip r:embed="rId5">
            <a:alphaModFix/>
          </a:blip>
          <a:srcRect/>
          <a:stretch/>
        </p:blipFill>
        <p:spPr>
          <a:xfrm>
            <a:off x="5959139" y="547387"/>
            <a:ext cx="5626158" cy="566693"/>
          </a:xfrm>
          <a:prstGeom prst="rect">
            <a:avLst/>
          </a:prstGeom>
          <a:noFill/>
          <a:ln>
            <a:noFill/>
          </a:ln>
        </p:spPr>
      </p:pic>
      <p:pic>
        <p:nvPicPr>
          <p:cNvPr id="369" name="Shape 369"/>
          <p:cNvPicPr preferRelativeResize="0"/>
          <p:nvPr/>
        </p:nvPicPr>
        <p:blipFill rotWithShape="1">
          <a:blip r:embed="rId6">
            <a:alphaModFix/>
          </a:blip>
          <a:srcRect/>
          <a:stretch/>
        </p:blipFill>
        <p:spPr>
          <a:xfrm>
            <a:off x="7131004" y="2329614"/>
            <a:ext cx="3275619" cy="37802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375" name="Shape 375"/>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pic>
        <p:nvPicPr>
          <p:cNvPr id="376" name="Shape 376" descr="CNHlogo.png"/>
          <p:cNvPicPr preferRelativeResize="0"/>
          <p:nvPr/>
        </p:nvPicPr>
        <p:blipFill rotWithShape="1">
          <a:blip r:embed="rId3">
            <a:alphaModFix/>
          </a:blip>
          <a:srcRect/>
          <a:stretch/>
        </p:blipFill>
        <p:spPr>
          <a:xfrm>
            <a:off x="243840" y="77762"/>
            <a:ext cx="1419296" cy="1377025"/>
          </a:xfrm>
          <a:prstGeom prst="rect">
            <a:avLst/>
          </a:prstGeom>
          <a:noFill/>
          <a:ln>
            <a:noFill/>
          </a:ln>
        </p:spPr>
      </p:pic>
      <p:pic>
        <p:nvPicPr>
          <p:cNvPr id="377" name="Shape 377"/>
          <p:cNvPicPr preferRelativeResize="0"/>
          <p:nvPr/>
        </p:nvPicPr>
        <p:blipFill rotWithShape="1">
          <a:blip r:embed="rId4">
            <a:alphaModFix/>
          </a:blip>
          <a:srcRect/>
          <a:stretch/>
        </p:blipFill>
        <p:spPr>
          <a:xfrm>
            <a:off x="0" y="1592504"/>
            <a:ext cx="11964097" cy="457200"/>
          </a:xfrm>
          <a:prstGeom prst="rect">
            <a:avLst/>
          </a:prstGeom>
          <a:noFill/>
          <a:ln>
            <a:noFill/>
          </a:ln>
        </p:spPr>
      </p:pic>
      <p:sp>
        <p:nvSpPr>
          <p:cNvPr id="378" name="Shape 378"/>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Treasurer’s Report</a:t>
            </a:r>
          </a:p>
        </p:txBody>
      </p:sp>
      <p:sp>
        <p:nvSpPr>
          <p:cNvPr id="379" name="Shape 379"/>
          <p:cNvSpPr/>
          <p:nvPr/>
        </p:nvSpPr>
        <p:spPr>
          <a:xfrm>
            <a:off x="881675" y="2275189"/>
            <a:ext cx="10350600" cy="34644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a:solidFill>
                  <a:schemeClr val="dk1"/>
                </a:solidFill>
                <a:latin typeface="Century Gothic"/>
                <a:ea typeface="Century Gothic"/>
                <a:cs typeface="Century Gothic"/>
                <a:sym typeface="Century Gothic"/>
              </a:rPr>
              <a:t>Club dues</a:t>
            </a:r>
          </a:p>
          <a:p>
            <a:pPr marL="800100" marR="0" lvl="1" indent="-342900" algn="l" rtl="0">
              <a:lnSpc>
                <a:spcPct val="100000"/>
              </a:lnSpc>
              <a:spcBef>
                <a:spcPts val="0"/>
              </a:spcBef>
              <a:spcAft>
                <a:spcPts val="0"/>
              </a:spcAft>
              <a:buClr>
                <a:schemeClr val="dk1"/>
              </a:buClr>
              <a:buSzPct val="100000"/>
              <a:buFont typeface="Arial"/>
              <a:buChar char="•"/>
            </a:pPr>
            <a:r>
              <a:rPr lang="en-US" sz="3200" b="0" i="0" u="none" strike="noStrike" cap="none">
                <a:solidFill>
                  <a:schemeClr val="dk1"/>
                </a:solidFill>
                <a:latin typeface="Century Gothic"/>
                <a:ea typeface="Century Gothic"/>
                <a:cs typeface="Century Gothic"/>
                <a:sym typeface="Century Gothic"/>
              </a:rPr>
              <a:t>$11.50</a:t>
            </a:r>
          </a:p>
          <a:p>
            <a:pPr marL="800100" marR="0" lvl="1" indent="-342900" algn="l" rtl="0">
              <a:lnSpc>
                <a:spcPct val="100000"/>
              </a:lnSpc>
              <a:spcBef>
                <a:spcPts val="0"/>
              </a:spcBef>
              <a:spcAft>
                <a:spcPts val="0"/>
              </a:spcAft>
              <a:buClr>
                <a:schemeClr val="dk1"/>
              </a:buClr>
              <a:buSzPct val="100000"/>
              <a:buFont typeface="Arial"/>
              <a:buChar char="•"/>
            </a:pPr>
            <a:r>
              <a:rPr lang="en-US" sz="3200" b="0" i="0" u="none" strike="noStrike" cap="none">
                <a:solidFill>
                  <a:schemeClr val="dk1"/>
                </a:solidFill>
                <a:latin typeface="Century Gothic"/>
                <a:ea typeface="Century Gothic"/>
                <a:cs typeface="Century Gothic"/>
                <a:sym typeface="Century Gothic"/>
              </a:rPr>
              <a:t>$3.50 donation to club</a:t>
            </a:r>
          </a:p>
          <a:p>
            <a:pPr marL="342900" marR="0" lvl="0" indent="-342900" algn="l" rtl="0">
              <a:lnSpc>
                <a:spcPct val="100000"/>
              </a:lnSpc>
              <a:spcBef>
                <a:spcPts val="0"/>
              </a:spcBef>
              <a:spcAft>
                <a:spcPts val="0"/>
              </a:spcAft>
              <a:buClr>
                <a:schemeClr val="dk1"/>
              </a:buClr>
              <a:buSzPct val="100000"/>
              <a:buFont typeface="Century Gothic"/>
              <a:buChar char="•"/>
            </a:pPr>
            <a:r>
              <a:rPr lang="en-US" sz="3200">
                <a:solidFill>
                  <a:schemeClr val="dk1"/>
                </a:solidFill>
                <a:latin typeface="Century Gothic"/>
                <a:ea typeface="Century Gothic"/>
                <a:cs typeface="Century Gothic"/>
                <a:sym typeface="Century Gothic"/>
              </a:rPr>
              <a:t>Must Approve </a:t>
            </a:r>
          </a:p>
          <a:p>
            <a:pPr marL="800100" marR="0" lvl="1" indent="-342900" algn="l" rtl="0">
              <a:lnSpc>
                <a:spcPct val="100000"/>
              </a:lnSpc>
              <a:spcBef>
                <a:spcPts val="0"/>
              </a:spcBef>
              <a:spcAft>
                <a:spcPts val="0"/>
              </a:spcAft>
              <a:buClr>
                <a:schemeClr val="dk1"/>
              </a:buClr>
              <a:buSzPct val="100000"/>
              <a:buFont typeface="Century Gothic"/>
              <a:buChar char="•"/>
            </a:pPr>
            <a:r>
              <a:rPr lang="en-US" sz="3200">
                <a:solidFill>
                  <a:schemeClr val="dk1"/>
                </a:solidFill>
                <a:latin typeface="Century Gothic"/>
                <a:ea typeface="Century Gothic"/>
                <a:cs typeface="Century Gothic"/>
                <a:sym typeface="Century Gothic"/>
              </a:rPr>
              <a:t>$1500 check/PO for Six Flags</a:t>
            </a:r>
          </a:p>
          <a:p>
            <a:pPr marL="800100" marR="0" lvl="1" indent="-342900" algn="l" rtl="0">
              <a:lnSpc>
                <a:spcPct val="100000"/>
              </a:lnSpc>
              <a:spcBef>
                <a:spcPts val="0"/>
              </a:spcBef>
              <a:spcAft>
                <a:spcPts val="0"/>
              </a:spcAft>
              <a:buClr>
                <a:schemeClr val="dk1"/>
              </a:buClr>
              <a:buSzPct val="100000"/>
              <a:buFont typeface="Century Gothic"/>
              <a:buChar char="•"/>
            </a:pPr>
            <a:r>
              <a:rPr lang="en-US" sz="3200">
                <a:solidFill>
                  <a:schemeClr val="dk1"/>
                </a:solidFill>
                <a:latin typeface="Century Gothic"/>
                <a:ea typeface="Century Gothic"/>
                <a:cs typeface="Century Gothic"/>
                <a:sym typeface="Century Gothic"/>
              </a:rPr>
              <a:t>$400 PO for shirts</a:t>
            </a:r>
          </a:p>
        </p:txBody>
      </p:sp>
      <p:pic>
        <p:nvPicPr>
          <p:cNvPr id="380" name="Shape 380"/>
          <p:cNvPicPr preferRelativeResize="0"/>
          <p:nvPr/>
        </p:nvPicPr>
        <p:blipFill rotWithShape="1">
          <a:blip r:embed="rId5">
            <a:alphaModFix/>
          </a:blip>
          <a:srcRect/>
          <a:stretch/>
        </p:blipFill>
        <p:spPr>
          <a:xfrm>
            <a:off x="6094476" y="484487"/>
            <a:ext cx="5626158" cy="566693"/>
          </a:xfrm>
          <a:prstGeom prst="rect">
            <a:avLst/>
          </a:prstGeom>
          <a:noFill/>
          <a:ln>
            <a:noFill/>
          </a:ln>
        </p:spPr>
      </p:pic>
      <p:pic>
        <p:nvPicPr>
          <p:cNvPr id="381" name="Shape 381" descr="http://www.cnhkeyclub.org/downloads/Resources/Graphics/Bees/1617/GD_BeeSubmissions_10/GD_ITrinh_10_1617.png"/>
          <p:cNvPicPr preferRelativeResize="0"/>
          <p:nvPr/>
        </p:nvPicPr>
        <p:blipFill rotWithShape="1">
          <a:blip r:embed="rId6">
            <a:alphaModFix/>
          </a:blip>
          <a:srcRect/>
          <a:stretch/>
        </p:blipFill>
        <p:spPr>
          <a:xfrm>
            <a:off x="6863195" y="1454787"/>
            <a:ext cx="5572645" cy="440641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387" name="Shape 38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388" name="Shape 388"/>
          <p:cNvSpPr txBox="1"/>
          <p:nvPr/>
        </p:nvSpPr>
        <p:spPr>
          <a:xfrm>
            <a:off x="258419" y="2147760"/>
            <a:ext cx="11675161" cy="4154984"/>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a:solidFill>
                  <a:schemeClr val="dk1"/>
                </a:solidFill>
                <a:latin typeface="Century Gothic"/>
                <a:ea typeface="Century Gothic"/>
                <a:cs typeface="Century Gothic"/>
                <a:sym typeface="Century Gothic"/>
              </a:rPr>
              <a:t>Please make sure you sign in with the event chair when you get to a service event or else you hours WILL NOT be counted!</a:t>
            </a:r>
          </a:p>
          <a:p>
            <a:pPr marL="342900" marR="0" lvl="0" indent="-342900" algn="ctr" rtl="0">
              <a:lnSpc>
                <a:spcPct val="100000"/>
              </a:lnSpc>
              <a:spcBef>
                <a:spcPts val="0"/>
              </a:spcBef>
              <a:spcAft>
                <a:spcPts val="0"/>
              </a:spcAft>
              <a:buClr>
                <a:schemeClr val="dk1"/>
              </a:buClr>
              <a:buFont typeface="Arial"/>
              <a:buNone/>
            </a:pPr>
            <a:endParaRPr sz="2200" b="1" i="0" u="none" strike="noStrike" cap="none">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a:solidFill>
                  <a:schemeClr val="dk1"/>
                </a:solidFill>
                <a:latin typeface="Century Gothic"/>
                <a:ea typeface="Century Gothic"/>
                <a:cs typeface="Century Gothic"/>
                <a:sym typeface="Century Gothic"/>
              </a:rPr>
              <a:t>Please make sure that if you sign up for an event, you come because when you sign up you are making a commitment and your other members will be counting on you!</a:t>
            </a:r>
          </a:p>
          <a:p>
            <a:pPr marL="342900" marR="0" lvl="0" indent="-342900" algn="ctr" rtl="0">
              <a:lnSpc>
                <a:spcPct val="100000"/>
              </a:lnSpc>
              <a:spcBef>
                <a:spcPts val="0"/>
              </a:spcBef>
              <a:spcAft>
                <a:spcPts val="0"/>
              </a:spcAft>
              <a:buClr>
                <a:schemeClr val="dk1"/>
              </a:buClr>
              <a:buFont typeface="Arial"/>
              <a:buNone/>
            </a:pPr>
            <a:endParaRPr sz="2200" b="1" i="0" u="none" strike="noStrike" cap="none">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a:solidFill>
                  <a:schemeClr val="dk1"/>
                </a:solidFill>
                <a:latin typeface="Century Gothic"/>
                <a:ea typeface="Century Gothic"/>
                <a:cs typeface="Century Gothic"/>
                <a:sym typeface="Century Gothic"/>
              </a:rPr>
              <a:t>If you signed up for an event, but cannot make it to the event, make sure you let an officer, advisor, or the event chair know!</a:t>
            </a:r>
          </a:p>
          <a:p>
            <a:pPr marL="342900" marR="0" lvl="0" indent="-342900" algn="ctr" rtl="0">
              <a:lnSpc>
                <a:spcPct val="100000"/>
              </a:lnSpc>
              <a:spcBef>
                <a:spcPts val="0"/>
              </a:spcBef>
              <a:spcAft>
                <a:spcPts val="0"/>
              </a:spcAft>
              <a:buClr>
                <a:schemeClr val="dk1"/>
              </a:buClr>
              <a:buFont typeface="Arial"/>
              <a:buNone/>
            </a:pPr>
            <a:endParaRPr sz="2200" b="1" i="0" u="none" strike="noStrike" cap="none">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a:solidFill>
                  <a:schemeClr val="dk1"/>
                </a:solidFill>
                <a:latin typeface="Century Gothic"/>
                <a:ea typeface="Century Gothic"/>
                <a:cs typeface="Century Gothic"/>
                <a:sym typeface="Century Gothic"/>
              </a:rPr>
              <a:t>If you did not sign up for an event, but are planning on attending, please contact an officer, advisor, or the event chair, letting us know you will be attending</a:t>
            </a:r>
          </a:p>
        </p:txBody>
      </p:sp>
      <p:pic>
        <p:nvPicPr>
          <p:cNvPr id="389" name="Shape 389"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390" name="Shape 390"/>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391" name="Shape 391"/>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Friendly Reminders</a:t>
            </a:r>
          </a:p>
        </p:txBody>
      </p:sp>
      <p:pic>
        <p:nvPicPr>
          <p:cNvPr id="392" name="Shape 392"/>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398" name="Shape 39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399" name="Shape 399"/>
          <p:cNvSpPr txBox="1"/>
          <p:nvPr/>
        </p:nvSpPr>
        <p:spPr>
          <a:xfrm>
            <a:off x="287424" y="2285010"/>
            <a:ext cx="11477702" cy="3785652"/>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000" b="1" i="0" u="none" strike="noStrike" cap="none">
                <a:solidFill>
                  <a:schemeClr val="dk1"/>
                </a:solidFill>
                <a:latin typeface="Century Gothic"/>
                <a:ea typeface="Century Gothic"/>
                <a:cs typeface="Century Gothic"/>
                <a:sym typeface="Century Gothic"/>
              </a:rPr>
              <a:t>OFFICER CONTACT INFORMATION</a:t>
            </a:r>
          </a:p>
          <a:p>
            <a:pPr marL="0" marR="0" lvl="0" indent="0" algn="ctr" rtl="0">
              <a:lnSpc>
                <a:spcPct val="100000"/>
              </a:lnSpc>
              <a:spcBef>
                <a:spcPts val="0"/>
              </a:spcBef>
              <a:spcAft>
                <a:spcPts val="0"/>
              </a:spcAft>
              <a:buClr>
                <a:srgbClr val="000000"/>
              </a:buClr>
              <a:buFont typeface="Arial"/>
              <a:buNone/>
            </a:pPr>
            <a:endParaRPr sz="2000" b="1" i="0" u="none" strike="noStrike" cap="none">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a:solidFill>
                  <a:schemeClr val="dk1"/>
                </a:solidFill>
                <a:latin typeface="Century Gothic"/>
                <a:ea typeface="Century Gothic"/>
                <a:cs typeface="Century Gothic"/>
                <a:sym typeface="Century Gothic"/>
              </a:rPr>
              <a:t>Lieutenant Governor – </a:t>
            </a:r>
            <a:r>
              <a:rPr lang="en-US" sz="2000" b="0" i="0" u="none" strike="noStrike" cap="none">
                <a:solidFill>
                  <a:schemeClr val="dk1"/>
                </a:solidFill>
                <a:latin typeface="Century Gothic"/>
                <a:ea typeface="Century Gothic"/>
                <a:cs typeface="Century Gothic"/>
                <a:sym typeface="Century Gothic"/>
              </a:rPr>
              <a:t>d14.cnhkc.ltg@gmail.com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a:solidFill>
                  <a:schemeClr val="dk1"/>
                </a:solidFill>
                <a:latin typeface="Century Gothic"/>
                <a:ea typeface="Century Gothic"/>
                <a:cs typeface="Century Gothic"/>
                <a:sym typeface="Century Gothic"/>
              </a:rPr>
              <a:t>PRESIDENT –  </a:t>
            </a:r>
            <a:r>
              <a:rPr lang="en-US" sz="2000" b="0" i="0" u="none" strike="noStrike" cap="none">
                <a:solidFill>
                  <a:schemeClr val="dk1"/>
                </a:solidFill>
                <a:latin typeface="Century Gothic"/>
                <a:ea typeface="Century Gothic"/>
                <a:cs typeface="Century Gothic"/>
                <a:sym typeface="Century Gothic"/>
              </a:rPr>
              <a:t>yc.kc.president@gmail.com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a:solidFill>
                  <a:schemeClr val="dk1"/>
                </a:solidFill>
                <a:latin typeface="Century Gothic"/>
                <a:ea typeface="Century Gothic"/>
                <a:cs typeface="Century Gothic"/>
                <a:sym typeface="Century Gothic"/>
              </a:rPr>
              <a:t>VICE PRESIDENT –  </a:t>
            </a:r>
            <a:r>
              <a:rPr lang="en-US" sz="2000" b="0" i="0" u="none" strike="noStrike" cap="none">
                <a:solidFill>
                  <a:schemeClr val="dk1"/>
                </a:solidFill>
                <a:latin typeface="Century Gothic"/>
                <a:ea typeface="Century Gothic"/>
                <a:cs typeface="Century Gothic"/>
                <a:sym typeface="Century Gothic"/>
              </a:rPr>
              <a:t>yc.kc.vicepres@gmail.com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a:solidFill>
                  <a:schemeClr val="dk1"/>
                </a:solidFill>
                <a:latin typeface="Century Gothic"/>
                <a:ea typeface="Century Gothic"/>
                <a:cs typeface="Century Gothic"/>
                <a:sym typeface="Century Gothic"/>
              </a:rPr>
              <a:t>SECRETARY –  </a:t>
            </a:r>
            <a:r>
              <a:rPr lang="en-US" sz="2000" b="0" i="0" u="none" strike="noStrike" cap="none">
                <a:solidFill>
                  <a:schemeClr val="dk1"/>
                </a:solidFill>
                <a:latin typeface="Century Gothic"/>
                <a:ea typeface="Century Gothic"/>
                <a:cs typeface="Century Gothic"/>
                <a:sym typeface="Century Gothic"/>
              </a:rPr>
              <a:t>yc.kc.secretary@gmail.com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a:solidFill>
                  <a:schemeClr val="dk1"/>
                </a:solidFill>
                <a:latin typeface="Century Gothic"/>
                <a:ea typeface="Century Gothic"/>
                <a:cs typeface="Century Gothic"/>
                <a:sym typeface="Century Gothic"/>
              </a:rPr>
              <a:t>TREASURER –  </a:t>
            </a:r>
            <a:r>
              <a:rPr lang="en-US" sz="2000" b="0" i="0" u="none" strike="noStrike" cap="none">
                <a:solidFill>
                  <a:schemeClr val="dk1"/>
                </a:solidFill>
                <a:latin typeface="Century Gothic"/>
                <a:ea typeface="Century Gothic"/>
                <a:cs typeface="Century Gothic"/>
                <a:sym typeface="Century Gothic"/>
              </a:rPr>
              <a:t>yc.kc.treasurer@gmail.com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a:solidFill>
                  <a:schemeClr val="dk1"/>
                </a:solidFill>
                <a:latin typeface="Century Gothic"/>
                <a:ea typeface="Century Gothic"/>
                <a:cs typeface="Century Gothic"/>
                <a:sym typeface="Century Gothic"/>
              </a:rPr>
              <a:t>EDITOR –  </a:t>
            </a:r>
            <a:r>
              <a:rPr lang="en-US" sz="2000" b="0" i="0" u="none" strike="noStrike" cap="none">
                <a:solidFill>
                  <a:schemeClr val="dk1"/>
                </a:solidFill>
                <a:latin typeface="Century Gothic"/>
                <a:ea typeface="Century Gothic"/>
                <a:cs typeface="Century Gothic"/>
                <a:sym typeface="Century Gothic"/>
              </a:rPr>
              <a:t>yc.kc.editor@gmail.com</a:t>
            </a:r>
          </a:p>
          <a:p>
            <a:pPr marL="0" marR="0" lvl="0" indent="0" algn="ctr" rtl="0">
              <a:lnSpc>
                <a:spcPct val="100000"/>
              </a:lnSpc>
              <a:spcBef>
                <a:spcPts val="0"/>
              </a:spcBef>
              <a:spcAft>
                <a:spcPts val="0"/>
              </a:spcAft>
              <a:buClr>
                <a:srgbClr val="000000"/>
              </a:buClr>
              <a:buFont typeface="Arial"/>
              <a:buNone/>
            </a:pPr>
            <a:endParaRPr sz="2000" b="0"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2000" b="1" i="0" u="none" strike="noStrike" cap="none">
                <a:solidFill>
                  <a:schemeClr val="dk1"/>
                </a:solidFill>
                <a:latin typeface="Century Gothic"/>
                <a:ea typeface="Century Gothic"/>
                <a:cs typeface="Century Gothic"/>
                <a:sym typeface="Century Gothic"/>
              </a:rPr>
              <a:t>IF YOU HAVE ANY PICTURES FROM SERVICE EVENTS, WE WANT THEM!!! PLEASE SEND THEM TO THE CLUB EDITOR, OR OTHER OFFICERS SO WE CAN PUT THEM IN NEWSLETTERS, THE CLUB WEBSITE, ETC.!!!</a:t>
            </a:r>
          </a:p>
        </p:txBody>
      </p:sp>
      <p:pic>
        <p:nvPicPr>
          <p:cNvPr id="400" name="Shape 400"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401" name="Shape 401"/>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402" name="Shape 402"/>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Contact Us</a:t>
            </a:r>
          </a:p>
        </p:txBody>
      </p:sp>
      <p:pic>
        <p:nvPicPr>
          <p:cNvPr id="403" name="Shape 403"/>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409" name="Shape 40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410" name="Shape 410"/>
          <p:cNvSpPr txBox="1"/>
          <p:nvPr/>
        </p:nvSpPr>
        <p:spPr>
          <a:xfrm>
            <a:off x="287424" y="2421242"/>
            <a:ext cx="11477702" cy="341632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a:solidFill>
                  <a:schemeClr val="dk1"/>
                </a:solidFill>
                <a:latin typeface="Century Gothic"/>
                <a:ea typeface="Century Gothic"/>
                <a:cs typeface="Century Gothic"/>
                <a:sym typeface="Century Gothic"/>
              </a:rPr>
              <a:t>IF YOU CHAIR AN EVENT:</a:t>
            </a:r>
          </a:p>
          <a:p>
            <a:pPr marL="571500" marR="0" lvl="0" indent="-571500" algn="ctr" rtl="0">
              <a:lnSpc>
                <a:spcPct val="100000"/>
              </a:lnSpc>
              <a:spcBef>
                <a:spcPts val="0"/>
              </a:spcBef>
              <a:spcAft>
                <a:spcPts val="0"/>
              </a:spcAft>
              <a:buClr>
                <a:schemeClr val="dk1"/>
              </a:buClr>
              <a:buFont typeface="Arial"/>
              <a:buNone/>
            </a:pPr>
            <a:endParaRPr sz="3600" b="1" i="0" u="none" strike="noStrike" cap="none">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a:solidFill>
                  <a:schemeClr val="dk1"/>
                </a:solidFill>
                <a:latin typeface="Century Gothic"/>
                <a:ea typeface="Century Gothic"/>
                <a:cs typeface="Century Gothic"/>
                <a:sym typeface="Century Gothic"/>
              </a:rPr>
              <a:t>Please make sure you send the </a:t>
            </a:r>
            <a:r>
              <a:rPr lang="en-US" sz="3600" b="1" i="0" u="none" strike="noStrike" cap="none">
                <a:solidFill>
                  <a:schemeClr val="dk1"/>
                </a:solidFill>
                <a:latin typeface="Century Gothic"/>
                <a:ea typeface="Century Gothic"/>
                <a:cs typeface="Century Gothic"/>
                <a:sym typeface="Century Gothic"/>
              </a:rPr>
              <a:t>ACCURATE</a:t>
            </a:r>
            <a:r>
              <a:rPr lang="en-US" sz="3600" b="0" i="0" u="none" strike="noStrike" cap="none">
                <a:solidFill>
                  <a:schemeClr val="dk1"/>
                </a:solidFill>
                <a:latin typeface="Century Gothic"/>
                <a:ea typeface="Century Gothic"/>
                <a:cs typeface="Century Gothic"/>
                <a:sym typeface="Century Gothic"/>
              </a:rPr>
              <a:t> hours report to the club secretary, </a:t>
            </a:r>
            <a:r>
              <a:rPr lang="en-US" sz="3600" b="1" i="0" u="none" strike="noStrike" cap="none">
                <a:solidFill>
                  <a:schemeClr val="dk1"/>
                </a:solidFill>
                <a:latin typeface="Century Gothic"/>
                <a:ea typeface="Century Gothic"/>
                <a:cs typeface="Century Gothic"/>
                <a:sym typeface="Century Gothic"/>
              </a:rPr>
              <a:t>MAISIE</a:t>
            </a:r>
            <a:r>
              <a:rPr lang="en-US" sz="3600" b="0" i="0" u="none" strike="noStrike" cap="none">
                <a:solidFill>
                  <a:schemeClr val="dk1"/>
                </a:solidFill>
                <a:latin typeface="Century Gothic"/>
                <a:ea typeface="Century Gothic"/>
                <a:cs typeface="Century Gothic"/>
                <a:sym typeface="Century Gothic"/>
              </a:rPr>
              <a:t>, by </a:t>
            </a:r>
            <a:r>
              <a:rPr lang="en-US" sz="3600" b="1" i="0" u="none" strike="noStrike" cap="none">
                <a:solidFill>
                  <a:schemeClr val="dk1"/>
                </a:solidFill>
                <a:latin typeface="Century Gothic"/>
                <a:ea typeface="Century Gothic"/>
                <a:cs typeface="Century Gothic"/>
                <a:sym typeface="Century Gothic"/>
              </a:rPr>
              <a:t>EMAIL</a:t>
            </a:r>
          </a:p>
          <a:p>
            <a:pPr marL="571500" marR="0" lvl="0" indent="-571500" algn="ctr" rtl="0">
              <a:lnSpc>
                <a:spcPct val="100000"/>
              </a:lnSpc>
              <a:spcBef>
                <a:spcPts val="0"/>
              </a:spcBef>
              <a:spcAft>
                <a:spcPts val="0"/>
              </a:spcAft>
              <a:buClr>
                <a:schemeClr val="dk1"/>
              </a:buClr>
              <a:buFont typeface="Arial"/>
              <a:buNone/>
            </a:pPr>
            <a:endParaRPr sz="3600" b="0" i="0" u="none" strike="noStrike" cap="none">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a:solidFill>
                  <a:schemeClr val="dk1"/>
                </a:solidFill>
                <a:latin typeface="Century Gothic"/>
                <a:ea typeface="Century Gothic"/>
                <a:cs typeface="Century Gothic"/>
                <a:sym typeface="Century Gothic"/>
              </a:rPr>
              <a:t>yc.kc.secretary@gmail.com</a:t>
            </a:r>
          </a:p>
        </p:txBody>
      </p:sp>
      <p:pic>
        <p:nvPicPr>
          <p:cNvPr id="411" name="Shape 411"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412" name="Shape 412"/>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413" name="Shape 413"/>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Chair Reminders</a:t>
            </a:r>
          </a:p>
        </p:txBody>
      </p:sp>
      <p:pic>
        <p:nvPicPr>
          <p:cNvPr id="414" name="Shape 414"/>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114" name="Shape 114"/>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115" name="Shape 115"/>
          <p:cNvSpPr txBox="1"/>
          <p:nvPr/>
        </p:nvSpPr>
        <p:spPr>
          <a:xfrm>
            <a:off x="470165" y="2833681"/>
            <a:ext cx="11116070" cy="2308324"/>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571500" marR="0" lvl="0" indent="-571500" algn="ctr" rtl="0">
              <a:lnSpc>
                <a:spcPct val="100000"/>
              </a:lnSpc>
              <a:spcBef>
                <a:spcPts val="0"/>
              </a:spcBef>
              <a:spcAft>
                <a:spcPts val="0"/>
              </a:spcAft>
              <a:buClr>
                <a:schemeClr val="dk1"/>
              </a:buClr>
              <a:buSzPct val="100000"/>
              <a:buFont typeface="Arial"/>
              <a:buChar char="•"/>
            </a:pPr>
            <a:r>
              <a:rPr lang="en-US" sz="7200" b="0" i="0" u="none" strike="noStrike" cap="none">
                <a:solidFill>
                  <a:schemeClr val="dk1"/>
                </a:solidFill>
                <a:latin typeface="Century Gothic"/>
                <a:ea typeface="Century Gothic"/>
                <a:cs typeface="Century Gothic"/>
                <a:sym typeface="Century Gothic"/>
              </a:rPr>
              <a:t>Float Building</a:t>
            </a:r>
          </a:p>
          <a:p>
            <a:pPr marL="571500" marR="0" lvl="0" indent="-571500" algn="ctr" rtl="0">
              <a:lnSpc>
                <a:spcPct val="100000"/>
              </a:lnSpc>
              <a:spcBef>
                <a:spcPts val="0"/>
              </a:spcBef>
              <a:spcAft>
                <a:spcPts val="0"/>
              </a:spcAft>
              <a:buClr>
                <a:schemeClr val="dk1"/>
              </a:buClr>
              <a:buSzPct val="100000"/>
              <a:buFont typeface="Arial"/>
              <a:buChar char="•"/>
            </a:pPr>
            <a:r>
              <a:rPr lang="en-US" sz="7200" b="0" i="0" u="none" strike="noStrike" cap="none">
                <a:solidFill>
                  <a:schemeClr val="dk1"/>
                </a:solidFill>
                <a:latin typeface="Century Gothic"/>
                <a:ea typeface="Century Gothic"/>
                <a:cs typeface="Century Gothic"/>
                <a:sym typeface="Century Gothic"/>
              </a:rPr>
              <a:t>Walking in Parade</a:t>
            </a:r>
          </a:p>
          <a:p>
            <a:pPr marL="571500" marR="0" lvl="0" indent="-571500" algn="ctr" rtl="0">
              <a:lnSpc>
                <a:spcPct val="100000"/>
              </a:lnSpc>
              <a:spcBef>
                <a:spcPts val="0"/>
              </a:spcBef>
              <a:spcAft>
                <a:spcPts val="0"/>
              </a:spcAft>
              <a:buClr>
                <a:schemeClr val="dk1"/>
              </a:buClr>
              <a:buFont typeface="Arial"/>
              <a:buNone/>
            </a:pPr>
            <a:endParaRPr sz="3600" b="0" i="0" u="none" strike="noStrike" cap="none">
              <a:solidFill>
                <a:schemeClr val="dk1"/>
              </a:solidFill>
              <a:latin typeface="Century Gothic"/>
              <a:ea typeface="Century Gothic"/>
              <a:cs typeface="Century Gothic"/>
              <a:sym typeface="Century Gothic"/>
            </a:endParaRPr>
          </a:p>
        </p:txBody>
      </p:sp>
      <p:pic>
        <p:nvPicPr>
          <p:cNvPr id="116" name="Shape 116"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117" name="Shape 117"/>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118" name="Shape 118"/>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Recap Events</a:t>
            </a:r>
          </a:p>
        </p:txBody>
      </p:sp>
      <p:pic>
        <p:nvPicPr>
          <p:cNvPr id="119" name="Shape 119"/>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420" name="Shape 42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pic>
        <p:nvPicPr>
          <p:cNvPr id="421" name="Shape 421"/>
          <p:cNvPicPr preferRelativeResize="0"/>
          <p:nvPr/>
        </p:nvPicPr>
        <p:blipFill rotWithShape="1">
          <a:blip r:embed="rId3">
            <a:alphaModFix/>
          </a:blip>
          <a:srcRect/>
          <a:stretch/>
        </p:blipFill>
        <p:spPr>
          <a:xfrm>
            <a:off x="178248" y="2253509"/>
            <a:ext cx="1921074" cy="1921074"/>
          </a:xfrm>
          <a:prstGeom prst="rect">
            <a:avLst/>
          </a:prstGeom>
          <a:noFill/>
          <a:ln>
            <a:noFill/>
          </a:ln>
        </p:spPr>
      </p:pic>
      <p:pic>
        <p:nvPicPr>
          <p:cNvPr id="422" name="Shape 422"/>
          <p:cNvPicPr preferRelativeResize="0"/>
          <p:nvPr/>
        </p:nvPicPr>
        <p:blipFill rotWithShape="1">
          <a:blip r:embed="rId4">
            <a:alphaModFix/>
          </a:blip>
          <a:srcRect/>
          <a:stretch/>
        </p:blipFill>
        <p:spPr>
          <a:xfrm>
            <a:off x="164512" y="4417761"/>
            <a:ext cx="2244758" cy="1820674"/>
          </a:xfrm>
          <a:prstGeom prst="rect">
            <a:avLst/>
          </a:prstGeom>
          <a:noFill/>
          <a:ln>
            <a:noFill/>
          </a:ln>
        </p:spPr>
      </p:pic>
      <p:pic>
        <p:nvPicPr>
          <p:cNvPr id="423" name="Shape 423"/>
          <p:cNvPicPr preferRelativeResize="0"/>
          <p:nvPr/>
        </p:nvPicPr>
        <p:blipFill rotWithShape="1">
          <a:blip r:embed="rId5">
            <a:alphaModFix/>
          </a:blip>
          <a:srcRect/>
          <a:stretch/>
        </p:blipFill>
        <p:spPr>
          <a:xfrm>
            <a:off x="5580048" y="1767179"/>
            <a:ext cx="2515482" cy="2515482"/>
          </a:xfrm>
          <a:prstGeom prst="rect">
            <a:avLst/>
          </a:prstGeom>
          <a:noFill/>
          <a:ln>
            <a:noFill/>
          </a:ln>
        </p:spPr>
      </p:pic>
      <p:pic>
        <p:nvPicPr>
          <p:cNvPr id="424" name="Shape 424"/>
          <p:cNvPicPr preferRelativeResize="0"/>
          <p:nvPr/>
        </p:nvPicPr>
        <p:blipFill rotWithShape="1">
          <a:blip r:embed="rId6">
            <a:alphaModFix/>
          </a:blip>
          <a:srcRect/>
          <a:stretch/>
        </p:blipFill>
        <p:spPr>
          <a:xfrm>
            <a:off x="5796224" y="4188092"/>
            <a:ext cx="2096673" cy="1945436"/>
          </a:xfrm>
          <a:prstGeom prst="rect">
            <a:avLst/>
          </a:prstGeom>
          <a:noFill/>
          <a:ln>
            <a:noFill/>
          </a:ln>
        </p:spPr>
      </p:pic>
      <p:sp>
        <p:nvSpPr>
          <p:cNvPr id="425" name="Shape 425"/>
          <p:cNvSpPr txBox="1"/>
          <p:nvPr/>
        </p:nvSpPr>
        <p:spPr>
          <a:xfrm>
            <a:off x="2146912" y="2849635"/>
            <a:ext cx="3392603" cy="286232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a:solidFill>
                  <a:schemeClr val="dk1"/>
                </a:solidFill>
                <a:latin typeface="Century Gothic"/>
                <a:ea typeface="Century Gothic"/>
                <a:cs typeface="Century Gothic"/>
                <a:sym typeface="Century Gothic"/>
              </a:rPr>
              <a:t>@ychskeyclub</a:t>
            </a:r>
          </a:p>
          <a:p>
            <a:pPr marL="0" marR="0" lvl="0" indent="0" algn="ctr" rtl="0">
              <a:lnSpc>
                <a:spcPct val="100000"/>
              </a:lnSpc>
              <a:spcBef>
                <a:spcPts val="0"/>
              </a:spcBef>
              <a:spcAft>
                <a:spcPts val="0"/>
              </a:spcAft>
              <a:buClr>
                <a:srgbClr val="000000"/>
              </a:buClr>
              <a:buFont typeface="Arial"/>
              <a:buNone/>
            </a:pPr>
            <a:endParaRPr sz="3600" b="0"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a:solidFill>
                  <a:schemeClr val="dk1"/>
                </a:solidFill>
                <a:latin typeface="Century Gothic"/>
                <a:ea typeface="Century Gothic"/>
                <a:cs typeface="Century Gothic"/>
                <a:sym typeface="Century Gothic"/>
              </a:rPr>
              <a:t>@ychskc</a:t>
            </a:r>
          </a:p>
        </p:txBody>
      </p:sp>
      <p:sp>
        <p:nvSpPr>
          <p:cNvPr id="426" name="Shape 426"/>
          <p:cNvSpPr txBox="1"/>
          <p:nvPr/>
        </p:nvSpPr>
        <p:spPr>
          <a:xfrm>
            <a:off x="7876920" y="2853425"/>
            <a:ext cx="4012771" cy="3970318"/>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a:solidFill>
                  <a:schemeClr val="dk1"/>
                </a:solidFill>
                <a:latin typeface="Century Gothic"/>
                <a:ea typeface="Century Gothic"/>
                <a:cs typeface="Century Gothic"/>
                <a:sym typeface="Century Gothic"/>
              </a:rPr>
              <a:t>http://goo.gl/XOOn4e</a:t>
            </a:r>
          </a:p>
          <a:p>
            <a:pPr marL="0" marR="0" lvl="0" indent="0" algn="ctr" rtl="0">
              <a:lnSpc>
                <a:spcPct val="100000"/>
              </a:lnSpc>
              <a:spcBef>
                <a:spcPts val="0"/>
              </a:spcBef>
              <a:spcAft>
                <a:spcPts val="0"/>
              </a:spcAft>
              <a:buClr>
                <a:srgbClr val="000000"/>
              </a:buClr>
              <a:buFont typeface="Arial"/>
              <a:buNone/>
            </a:pPr>
            <a:endParaRPr sz="3600" b="0" i="0" u="none" strike="noStrike" cap="none">
              <a:solidFill>
                <a:schemeClr val="dk1"/>
              </a:solidFill>
              <a:latin typeface="Century Gothic"/>
              <a:ea typeface="Century Gothic"/>
              <a:cs typeface="Century Gothic"/>
              <a:sym typeface="Century Gothic"/>
            </a:endParaRPr>
          </a:p>
          <a:p>
            <a:pPr marL="457200" marR="0" lvl="1" indent="0" algn="l" rtl="0">
              <a:lnSpc>
                <a:spcPct val="100000"/>
              </a:lnSpc>
              <a:spcBef>
                <a:spcPts val="0"/>
              </a:spcBef>
              <a:spcAft>
                <a:spcPts val="0"/>
              </a:spcAft>
              <a:buClr>
                <a:schemeClr val="dk1"/>
              </a:buClr>
              <a:buSzPct val="25000"/>
              <a:buFont typeface="Century Gothic"/>
              <a:buNone/>
            </a:pPr>
            <a:r>
              <a:rPr lang="en-US" sz="3600" b="0" i="0" u="none" strike="noStrike" cap="none">
                <a:solidFill>
                  <a:schemeClr val="dk1"/>
                </a:solidFill>
                <a:latin typeface="Century Gothic"/>
                <a:ea typeface="Century Gothic"/>
                <a:cs typeface="Century Gothic"/>
                <a:sym typeface="Century Gothic"/>
              </a:rPr>
              <a:t>Enter #: 81010</a:t>
            </a:r>
          </a:p>
          <a:p>
            <a:pPr marL="457200" marR="0" lvl="1" indent="0" algn="l" rtl="0">
              <a:lnSpc>
                <a:spcPct val="100000"/>
              </a:lnSpc>
              <a:spcBef>
                <a:spcPts val="0"/>
              </a:spcBef>
              <a:spcAft>
                <a:spcPts val="0"/>
              </a:spcAft>
              <a:buClr>
                <a:schemeClr val="dk1"/>
              </a:buClr>
              <a:buSzPct val="25000"/>
              <a:buFont typeface="Century Gothic"/>
              <a:buNone/>
            </a:pPr>
            <a:r>
              <a:rPr lang="en-US" sz="3600" b="0" i="0" u="none" strike="noStrike" cap="none">
                <a:solidFill>
                  <a:schemeClr val="dk1"/>
                </a:solidFill>
                <a:latin typeface="Century Gothic"/>
                <a:ea typeface="Century Gothic"/>
                <a:cs typeface="Century Gothic"/>
                <a:sym typeface="Century Gothic"/>
              </a:rPr>
              <a:t>Text: @yckc</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a:solidFill>
                  <a:schemeClr val="dk1"/>
                </a:solidFill>
                <a:latin typeface="Century Gothic"/>
                <a:ea typeface="Century Gothic"/>
                <a:cs typeface="Century Gothic"/>
                <a:sym typeface="Century Gothic"/>
              </a:rPr>
              <a:t> </a:t>
            </a:r>
          </a:p>
          <a:p>
            <a:pPr marL="0" marR="0" lvl="0" indent="0" algn="ctr" rtl="0">
              <a:lnSpc>
                <a:spcPct val="100000"/>
              </a:lnSpc>
              <a:spcBef>
                <a:spcPts val="0"/>
              </a:spcBef>
              <a:spcAft>
                <a:spcPts val="0"/>
              </a:spcAft>
              <a:buClr>
                <a:srgbClr val="000000"/>
              </a:buClr>
              <a:buFont typeface="Arial"/>
              <a:buNone/>
            </a:pPr>
            <a:endParaRPr sz="3600" b="0" i="0" u="none" strike="noStrike" cap="none">
              <a:solidFill>
                <a:schemeClr val="dk1"/>
              </a:solidFill>
              <a:latin typeface="Century Gothic"/>
              <a:ea typeface="Century Gothic"/>
              <a:cs typeface="Century Gothic"/>
              <a:sym typeface="Century Gothic"/>
            </a:endParaRPr>
          </a:p>
        </p:txBody>
      </p:sp>
      <p:pic>
        <p:nvPicPr>
          <p:cNvPr id="427" name="Shape 427" descr="CNHlogo.png"/>
          <p:cNvPicPr preferRelativeResize="0"/>
          <p:nvPr/>
        </p:nvPicPr>
        <p:blipFill rotWithShape="1">
          <a:blip r:embed="rId7">
            <a:alphaModFix/>
          </a:blip>
          <a:srcRect/>
          <a:stretch/>
        </p:blipFill>
        <p:spPr>
          <a:xfrm>
            <a:off x="265473" y="89018"/>
            <a:ext cx="1419296" cy="1377025"/>
          </a:xfrm>
          <a:prstGeom prst="rect">
            <a:avLst/>
          </a:prstGeom>
          <a:noFill/>
          <a:ln>
            <a:noFill/>
          </a:ln>
        </p:spPr>
      </p:pic>
      <p:pic>
        <p:nvPicPr>
          <p:cNvPr id="428" name="Shape 428"/>
          <p:cNvPicPr preferRelativeResize="0"/>
          <p:nvPr/>
        </p:nvPicPr>
        <p:blipFill rotWithShape="1">
          <a:blip r:embed="rId8">
            <a:alphaModFix/>
          </a:blip>
          <a:srcRect/>
          <a:stretch/>
        </p:blipFill>
        <p:spPr>
          <a:xfrm>
            <a:off x="0" y="1592504"/>
            <a:ext cx="11967088" cy="457200"/>
          </a:xfrm>
          <a:prstGeom prst="rect">
            <a:avLst/>
          </a:prstGeom>
          <a:noFill/>
          <a:ln>
            <a:noFill/>
          </a:ln>
        </p:spPr>
      </p:pic>
      <p:sp>
        <p:nvSpPr>
          <p:cNvPr id="429" name="Shape 429"/>
          <p:cNvSpPr txBox="1"/>
          <p:nvPr/>
        </p:nvSpPr>
        <p:spPr>
          <a:xfrm>
            <a:off x="615993" y="1556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Social Media</a:t>
            </a:r>
          </a:p>
        </p:txBody>
      </p:sp>
      <p:pic>
        <p:nvPicPr>
          <p:cNvPr id="430" name="Shape 430"/>
          <p:cNvPicPr preferRelativeResize="0"/>
          <p:nvPr/>
        </p:nvPicPr>
        <p:blipFill rotWithShape="1">
          <a:blip r:embed="rId9">
            <a:alphaModFix/>
          </a:blip>
          <a:srcRect/>
          <a:stretch/>
        </p:blipFill>
        <p:spPr>
          <a:xfrm>
            <a:off x="6095999" y="495743"/>
            <a:ext cx="5626158" cy="56669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436" name="Shape 436"/>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pic>
        <p:nvPicPr>
          <p:cNvPr id="437" name="Shape 437" descr="CNHlogo.png"/>
          <p:cNvPicPr preferRelativeResize="0"/>
          <p:nvPr/>
        </p:nvPicPr>
        <p:blipFill rotWithShape="1">
          <a:blip r:embed="rId3">
            <a:alphaModFix/>
          </a:blip>
          <a:srcRect/>
          <a:stretch/>
        </p:blipFill>
        <p:spPr>
          <a:xfrm>
            <a:off x="259080" y="224186"/>
            <a:ext cx="1419296" cy="1377025"/>
          </a:xfrm>
          <a:prstGeom prst="rect">
            <a:avLst/>
          </a:prstGeom>
          <a:noFill/>
          <a:ln>
            <a:noFill/>
          </a:ln>
        </p:spPr>
      </p:pic>
      <p:sp>
        <p:nvSpPr>
          <p:cNvPr id="438" name="Shape 438"/>
          <p:cNvSpPr txBox="1"/>
          <p:nvPr/>
        </p:nvSpPr>
        <p:spPr>
          <a:xfrm>
            <a:off x="494866" y="3128257"/>
            <a:ext cx="8414682" cy="175432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000" b="1" i="0" u="none" strike="noStrike" cap="none">
                <a:solidFill>
                  <a:schemeClr val="dk1"/>
                </a:solidFill>
                <a:latin typeface="Century Gothic"/>
                <a:ea typeface="Century Gothic"/>
                <a:cs typeface="Century Gothic"/>
                <a:sym typeface="Century Gothic"/>
              </a:rPr>
              <a:t>WEBSITE</a:t>
            </a:r>
          </a:p>
          <a:p>
            <a:pPr marL="0" marR="0" lvl="0" indent="0" algn="ctr" rtl="0">
              <a:lnSpc>
                <a:spcPct val="100000"/>
              </a:lnSpc>
              <a:spcBef>
                <a:spcPts val="0"/>
              </a:spcBef>
              <a:spcAft>
                <a:spcPts val="0"/>
              </a:spcAft>
              <a:buClr>
                <a:schemeClr val="dk1"/>
              </a:buClr>
              <a:buSzPct val="25000"/>
              <a:buFont typeface="Century Gothic"/>
              <a:buNone/>
            </a:pPr>
            <a:r>
              <a:rPr lang="en-US" sz="4800" b="0" i="0" u="none" strike="noStrike" cap="none">
                <a:solidFill>
                  <a:schemeClr val="dk1"/>
                </a:solidFill>
                <a:latin typeface="Century Gothic"/>
                <a:ea typeface="Century Gothic"/>
                <a:cs typeface="Century Gothic"/>
                <a:sym typeface="Century Gothic"/>
              </a:rPr>
              <a:t>ychskeyclub14.weebly.com</a:t>
            </a:r>
          </a:p>
        </p:txBody>
      </p:sp>
      <p:pic>
        <p:nvPicPr>
          <p:cNvPr id="439" name="Shape 439" descr="Screen Shot 2015-08-24 at 7.11.41 PM.png"/>
          <p:cNvPicPr preferRelativeResize="0"/>
          <p:nvPr/>
        </p:nvPicPr>
        <p:blipFill rotWithShape="1">
          <a:blip r:embed="rId4">
            <a:alphaModFix/>
          </a:blip>
          <a:srcRect/>
          <a:stretch/>
        </p:blipFill>
        <p:spPr>
          <a:xfrm>
            <a:off x="9415977" y="2062460"/>
            <a:ext cx="2044620" cy="4253526"/>
          </a:xfrm>
          <a:prstGeom prst="rect">
            <a:avLst/>
          </a:prstGeom>
          <a:noFill/>
          <a:ln>
            <a:noFill/>
          </a:ln>
        </p:spPr>
      </p:pic>
      <p:pic>
        <p:nvPicPr>
          <p:cNvPr id="440" name="Shape 440"/>
          <p:cNvPicPr preferRelativeResize="0"/>
          <p:nvPr/>
        </p:nvPicPr>
        <p:blipFill rotWithShape="1">
          <a:blip r:embed="rId5">
            <a:alphaModFix/>
          </a:blip>
          <a:srcRect/>
          <a:stretch/>
        </p:blipFill>
        <p:spPr>
          <a:xfrm>
            <a:off x="6096000" y="508991"/>
            <a:ext cx="5626158" cy="566693"/>
          </a:xfrm>
          <a:prstGeom prst="rect">
            <a:avLst/>
          </a:prstGeom>
          <a:noFill/>
          <a:ln>
            <a:noFill/>
          </a:ln>
        </p:spPr>
      </p:pic>
      <p:pic>
        <p:nvPicPr>
          <p:cNvPr id="441" name="Shape 441"/>
          <p:cNvPicPr preferRelativeResize="0"/>
          <p:nvPr/>
        </p:nvPicPr>
        <p:blipFill rotWithShape="1">
          <a:blip r:embed="rId6">
            <a:alphaModFix/>
          </a:blip>
          <a:srcRect/>
          <a:stretch/>
        </p:blipFill>
        <p:spPr>
          <a:xfrm>
            <a:off x="0" y="1564800"/>
            <a:ext cx="12192000" cy="457200"/>
          </a:xfrm>
          <a:prstGeom prst="rect">
            <a:avLst/>
          </a:prstGeom>
          <a:noFill/>
          <a:ln>
            <a:noFill/>
          </a:ln>
        </p:spPr>
      </p:pic>
      <p:sp>
        <p:nvSpPr>
          <p:cNvPr id="442" name="Shape 442"/>
          <p:cNvSpPr/>
          <p:nvPr/>
        </p:nvSpPr>
        <p:spPr>
          <a:xfrm>
            <a:off x="607532" y="1524340"/>
            <a:ext cx="267375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Social Media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448" name="Shape 44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pic>
        <p:nvPicPr>
          <p:cNvPr id="449" name="Shape 449"/>
          <p:cNvPicPr preferRelativeResize="0"/>
          <p:nvPr/>
        </p:nvPicPr>
        <p:blipFill rotWithShape="1">
          <a:blip r:embed="rId3">
            <a:alphaModFix/>
          </a:blip>
          <a:srcRect/>
          <a:stretch/>
        </p:blipFill>
        <p:spPr>
          <a:xfrm>
            <a:off x="3048" y="1592504"/>
            <a:ext cx="11964097" cy="457200"/>
          </a:xfrm>
          <a:prstGeom prst="rect">
            <a:avLst/>
          </a:prstGeom>
          <a:noFill/>
          <a:ln>
            <a:noFill/>
          </a:ln>
        </p:spPr>
      </p:pic>
      <p:pic>
        <p:nvPicPr>
          <p:cNvPr id="450" name="Shape 450" descr="CNHlogo.png"/>
          <p:cNvPicPr preferRelativeResize="0"/>
          <p:nvPr/>
        </p:nvPicPr>
        <p:blipFill rotWithShape="1">
          <a:blip r:embed="rId4">
            <a:alphaModFix/>
          </a:blip>
          <a:srcRect/>
          <a:stretch/>
        </p:blipFill>
        <p:spPr>
          <a:xfrm>
            <a:off x="310613" y="106272"/>
            <a:ext cx="1419296" cy="1377025"/>
          </a:xfrm>
          <a:prstGeom prst="rect">
            <a:avLst/>
          </a:prstGeom>
          <a:noFill/>
          <a:ln>
            <a:noFill/>
          </a:ln>
        </p:spPr>
      </p:pic>
      <p:sp>
        <p:nvSpPr>
          <p:cNvPr id="451" name="Shape 451"/>
          <p:cNvSpPr txBox="1"/>
          <p:nvPr/>
        </p:nvSpPr>
        <p:spPr>
          <a:xfrm rot="-275516">
            <a:off x="1915886" y="2548728"/>
            <a:ext cx="10276114" cy="1015663"/>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000" b="0" i="0" u="none" strike="noStrike" cap="none">
                <a:solidFill>
                  <a:schemeClr val="dk1"/>
                </a:solidFill>
                <a:latin typeface="Century Gothic"/>
                <a:ea typeface="Century Gothic"/>
                <a:cs typeface="Century Gothic"/>
                <a:sym typeface="Century Gothic"/>
              </a:rPr>
              <a:t>Questions?</a:t>
            </a:r>
          </a:p>
        </p:txBody>
      </p:sp>
      <p:sp>
        <p:nvSpPr>
          <p:cNvPr id="452" name="Shape 452"/>
          <p:cNvSpPr txBox="1"/>
          <p:nvPr/>
        </p:nvSpPr>
        <p:spPr>
          <a:xfrm rot="-1039518">
            <a:off x="138734" y="2902093"/>
            <a:ext cx="5528706" cy="83099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entury Gothic"/>
              <a:buNone/>
            </a:pPr>
            <a:r>
              <a:rPr lang="en-US" sz="4800" b="0" i="0" u="none" strike="noStrike" cap="none">
                <a:solidFill>
                  <a:schemeClr val="dk1"/>
                </a:solidFill>
                <a:latin typeface="Century Gothic"/>
                <a:ea typeface="Century Gothic"/>
                <a:cs typeface="Century Gothic"/>
                <a:sym typeface="Century Gothic"/>
              </a:rPr>
              <a:t>Compliments?</a:t>
            </a:r>
          </a:p>
        </p:txBody>
      </p:sp>
      <p:sp>
        <p:nvSpPr>
          <p:cNvPr id="453" name="Shape 453"/>
          <p:cNvSpPr txBox="1"/>
          <p:nvPr/>
        </p:nvSpPr>
        <p:spPr>
          <a:xfrm rot="949827">
            <a:off x="8975245" y="4016190"/>
            <a:ext cx="3137725" cy="101566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entury Gothic"/>
              <a:buNone/>
            </a:pPr>
            <a:r>
              <a:rPr lang="en-US" sz="6000" b="0" i="0" u="none" strike="noStrike" cap="none">
                <a:solidFill>
                  <a:schemeClr val="dk1"/>
                </a:solidFill>
                <a:latin typeface="Century Gothic"/>
                <a:ea typeface="Century Gothic"/>
                <a:cs typeface="Century Gothic"/>
                <a:sym typeface="Century Gothic"/>
              </a:rPr>
              <a:t>Jokes? </a:t>
            </a:r>
          </a:p>
        </p:txBody>
      </p:sp>
      <p:sp>
        <p:nvSpPr>
          <p:cNvPr id="454" name="Shape 454"/>
          <p:cNvSpPr txBox="1"/>
          <p:nvPr/>
        </p:nvSpPr>
        <p:spPr>
          <a:xfrm rot="487793">
            <a:off x="5543536" y="4828917"/>
            <a:ext cx="3829594" cy="110799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800" b="0" i="0" u="none" strike="noStrike" cap="none">
                <a:solidFill>
                  <a:schemeClr val="dk1"/>
                </a:solidFill>
                <a:latin typeface="Century Gothic"/>
                <a:ea typeface="Century Gothic"/>
                <a:cs typeface="Century Gothic"/>
                <a:sym typeface="Century Gothic"/>
              </a:rPr>
              <a:t>Comments?</a:t>
            </a: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455" name="Shape 455"/>
          <p:cNvSpPr/>
          <p:nvPr/>
        </p:nvSpPr>
        <p:spPr>
          <a:xfrm rot="-549770">
            <a:off x="1774752" y="4688959"/>
            <a:ext cx="2895745" cy="70788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a:solidFill>
                  <a:schemeClr val="dk1"/>
                </a:solidFill>
                <a:latin typeface="Century Gothic"/>
                <a:ea typeface="Century Gothic"/>
                <a:cs typeface="Century Gothic"/>
                <a:sym typeface="Century Gothic"/>
              </a:rPr>
              <a:t>Concerns?</a:t>
            </a:r>
          </a:p>
        </p:txBody>
      </p:sp>
      <p:pic>
        <p:nvPicPr>
          <p:cNvPr id="456" name="Shape 456"/>
          <p:cNvPicPr preferRelativeResize="0"/>
          <p:nvPr/>
        </p:nvPicPr>
        <p:blipFill rotWithShape="1">
          <a:blip r:embed="rId5">
            <a:alphaModFix/>
          </a:blip>
          <a:srcRect/>
          <a:stretch/>
        </p:blipFill>
        <p:spPr>
          <a:xfrm>
            <a:off x="6096000" y="512997"/>
            <a:ext cx="5626158" cy="5666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125" name="Shape 125"/>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126" name="Shape 126"/>
          <p:cNvSpPr txBox="1"/>
          <p:nvPr/>
        </p:nvSpPr>
        <p:spPr>
          <a:xfrm>
            <a:off x="470164" y="3064950"/>
            <a:ext cx="11115600" cy="236550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R="0" lvl="0" rtl="0">
              <a:lnSpc>
                <a:spcPct val="100000"/>
              </a:lnSpc>
              <a:spcBef>
                <a:spcPts val="0"/>
              </a:spcBef>
              <a:spcAft>
                <a:spcPts val="0"/>
              </a:spcAft>
              <a:buNone/>
            </a:pPr>
            <a:endParaRPr sz="3600" b="1"/>
          </a:p>
          <a:p>
            <a:pPr marR="0" lvl="0" rtl="0">
              <a:lnSpc>
                <a:spcPct val="100000"/>
              </a:lnSpc>
              <a:spcBef>
                <a:spcPts val="0"/>
              </a:spcBef>
              <a:spcAft>
                <a:spcPts val="0"/>
              </a:spcAft>
              <a:buNone/>
            </a:pPr>
            <a:r>
              <a:rPr lang="en-US" sz="3600" b="1"/>
              <a:t>Member Recognition</a:t>
            </a:r>
          </a:p>
          <a:p>
            <a:pPr marL="571500" marR="0" lvl="0" indent="-571500" rtl="0">
              <a:lnSpc>
                <a:spcPct val="100000"/>
              </a:lnSpc>
              <a:spcBef>
                <a:spcPts val="0"/>
              </a:spcBef>
              <a:spcAft>
                <a:spcPts val="0"/>
              </a:spcAft>
              <a:buClr>
                <a:srgbClr val="000000"/>
              </a:buClr>
              <a:buSzPct val="100000"/>
              <a:buFont typeface="Arial"/>
              <a:buChar char="•"/>
            </a:pPr>
            <a:r>
              <a:rPr lang="en-US" sz="3600"/>
              <a:t>Athina Dumaron!!!</a:t>
            </a:r>
          </a:p>
        </p:txBody>
      </p:sp>
      <p:pic>
        <p:nvPicPr>
          <p:cNvPr id="127" name="Shape 127"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128" name="Shape 128"/>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129" name="Shape 129"/>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a:solidFill>
                  <a:schemeClr val="lt1"/>
                </a:solidFill>
                <a:latin typeface="Century Gothic"/>
                <a:ea typeface="Century Gothic"/>
                <a:cs typeface="Century Gothic"/>
                <a:sym typeface="Century Gothic"/>
              </a:rPr>
              <a:t>Member Recognition</a:t>
            </a:r>
          </a:p>
        </p:txBody>
      </p:sp>
      <p:pic>
        <p:nvPicPr>
          <p:cNvPr id="130" name="Shape 130"/>
          <p:cNvPicPr preferRelativeResize="0"/>
          <p:nvPr/>
        </p:nvPicPr>
        <p:blipFill rotWithShape="1">
          <a:blip r:embed="rId5">
            <a:alphaModFix/>
          </a:blip>
          <a:srcRect/>
          <a:stretch/>
        </p:blipFill>
        <p:spPr>
          <a:xfrm>
            <a:off x="5959139" y="547387"/>
            <a:ext cx="5626158" cy="566693"/>
          </a:xfrm>
          <a:prstGeom prst="rect">
            <a:avLst/>
          </a:prstGeom>
          <a:noFill/>
          <a:ln>
            <a:noFill/>
          </a:ln>
        </p:spPr>
      </p:pic>
      <p:pic>
        <p:nvPicPr>
          <p:cNvPr id="131" name="Shape 131"/>
          <p:cNvPicPr preferRelativeResize="0"/>
          <p:nvPr/>
        </p:nvPicPr>
        <p:blipFill>
          <a:blip r:embed="rId6">
            <a:alphaModFix/>
          </a:blip>
          <a:stretch>
            <a:fillRect/>
          </a:stretch>
        </p:blipFill>
        <p:spPr>
          <a:xfrm>
            <a:off x="5200350" y="2082700"/>
            <a:ext cx="6384951" cy="4268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137" name="Shape 13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138" name="Shape 138"/>
          <p:cNvSpPr txBox="1"/>
          <p:nvPr/>
        </p:nvSpPr>
        <p:spPr>
          <a:xfrm>
            <a:off x="1347787" y="2562468"/>
            <a:ext cx="9496425" cy="3293209"/>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a:solidFill>
                  <a:schemeClr val="dk1"/>
                </a:solidFill>
                <a:latin typeface="Century Gothic"/>
                <a:ea typeface="Century Gothic"/>
                <a:cs typeface="Century Gothic"/>
                <a:sym typeface="Century Gothic"/>
              </a:rPr>
              <a:t>SAVE THE DATES! </a:t>
            </a:r>
            <a:r>
              <a:rPr lang="en-US" sz="2800" b="1" i="0" u="none" strike="noStrike" cap="none">
                <a:solidFill>
                  <a:schemeClr val="dk1"/>
                </a:solidFill>
                <a:latin typeface="Century Gothic"/>
                <a:ea typeface="Century Gothic"/>
                <a:cs typeface="Century Gothic"/>
                <a:sym typeface="Century Gothic"/>
              </a:rPr>
              <a:t>Major Events!</a:t>
            </a:r>
          </a:p>
          <a:p>
            <a:pPr marL="0" marR="0" lvl="0" indent="0" algn="ctr" rtl="0">
              <a:lnSpc>
                <a:spcPct val="100000"/>
              </a:lnSpc>
              <a:spcBef>
                <a:spcPts val="0"/>
              </a:spcBef>
              <a:spcAft>
                <a:spcPts val="0"/>
              </a:spcAft>
              <a:buClr>
                <a:srgbClr val="000000"/>
              </a:buClr>
              <a:buFont typeface="Arial"/>
              <a:buNone/>
            </a:pPr>
            <a:endParaRPr sz="2800" b="1"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2400" b="1" i="0" u="none" strike="noStrike" cap="none">
                <a:solidFill>
                  <a:schemeClr val="dk1"/>
                </a:solidFill>
                <a:latin typeface="Century Gothic"/>
                <a:ea typeface="Century Gothic"/>
                <a:cs typeface="Century Gothic"/>
                <a:sym typeface="Century Gothic"/>
              </a:rPr>
              <a:t>NEXT EVENT</a:t>
            </a:r>
            <a:r>
              <a:rPr lang="en-US" sz="2400" b="0" i="1" u="none" strike="noStrike" cap="none">
                <a:solidFill>
                  <a:schemeClr val="dk1"/>
                </a:solidFill>
                <a:latin typeface="Century Gothic"/>
                <a:ea typeface="Century Gothic"/>
                <a:cs typeface="Century Gothic"/>
                <a:sym typeface="Century Gothic"/>
              </a:rPr>
              <a:t>: Fall Rally North – October 21</a:t>
            </a:r>
            <a:r>
              <a:rPr lang="en-US" sz="2400" b="0" i="1" u="none" strike="noStrike" cap="none" baseline="30000">
                <a:solidFill>
                  <a:schemeClr val="dk1"/>
                </a:solidFill>
                <a:latin typeface="Century Gothic"/>
                <a:ea typeface="Century Gothic"/>
                <a:cs typeface="Century Gothic"/>
                <a:sym typeface="Century Gothic"/>
              </a:rPr>
              <a:t>st</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a:solidFill>
                  <a:schemeClr val="dk1"/>
                </a:solidFill>
                <a:latin typeface="Century Gothic"/>
                <a:ea typeface="Century Gothic"/>
                <a:cs typeface="Century Gothic"/>
                <a:sym typeface="Century Gothic"/>
              </a:rPr>
              <a:t>Candidate Training Conference </a:t>
            </a:r>
            <a:r>
              <a:rPr lang="en-US" sz="2400" b="1" i="1" u="none" strike="noStrike" cap="none">
                <a:solidFill>
                  <a:schemeClr val="dk1"/>
                </a:solidFill>
                <a:latin typeface="Century Gothic"/>
                <a:ea typeface="Century Gothic"/>
                <a:cs typeface="Century Gothic"/>
                <a:sym typeface="Century Gothic"/>
              </a:rPr>
              <a:t>(CTC) </a:t>
            </a:r>
            <a:r>
              <a:rPr lang="en-US" sz="2400" b="0" i="1" u="none" strike="noStrike" cap="none">
                <a:solidFill>
                  <a:schemeClr val="dk1"/>
                </a:solidFill>
                <a:latin typeface="Century Gothic"/>
                <a:ea typeface="Century Gothic"/>
                <a:cs typeface="Century Gothic"/>
                <a:sym typeface="Century Gothic"/>
              </a:rPr>
              <a:t>– December 9</a:t>
            </a:r>
            <a:r>
              <a:rPr lang="en-US" sz="2400" b="0" i="1" u="none" strike="noStrike" cap="none" baseline="30000">
                <a:solidFill>
                  <a:schemeClr val="dk1"/>
                </a:solidFill>
                <a:latin typeface="Century Gothic"/>
                <a:ea typeface="Century Gothic"/>
                <a:cs typeface="Century Gothic"/>
                <a:sym typeface="Century Gothic"/>
              </a:rPr>
              <a:t>th</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a:solidFill>
                  <a:schemeClr val="dk1"/>
                </a:solidFill>
                <a:latin typeface="Century Gothic"/>
                <a:ea typeface="Century Gothic"/>
                <a:cs typeface="Century Gothic"/>
                <a:sym typeface="Century Gothic"/>
              </a:rPr>
              <a:t>District Officer Candidate Training Conference </a:t>
            </a:r>
            <a:r>
              <a:rPr lang="en-US" sz="2400" b="1" i="1" u="none" strike="noStrike" cap="none">
                <a:solidFill>
                  <a:schemeClr val="dk1"/>
                </a:solidFill>
                <a:latin typeface="Century Gothic"/>
                <a:ea typeface="Century Gothic"/>
                <a:cs typeface="Century Gothic"/>
                <a:sym typeface="Century Gothic"/>
              </a:rPr>
              <a:t>(DOCTC) </a:t>
            </a:r>
            <a:r>
              <a:rPr lang="en-US" sz="2400" b="0" i="1" u="none" strike="noStrike" cap="none">
                <a:solidFill>
                  <a:schemeClr val="dk1"/>
                </a:solidFill>
                <a:latin typeface="Century Gothic"/>
                <a:ea typeface="Century Gothic"/>
                <a:cs typeface="Century Gothic"/>
                <a:sym typeface="Century Gothic"/>
              </a:rPr>
              <a:t>– December 10th</a:t>
            </a:r>
          </a:p>
          <a:p>
            <a:pPr marL="0" marR="0" lvl="0" indent="0" algn="ctr" rtl="0">
              <a:lnSpc>
                <a:spcPct val="100000"/>
              </a:lnSpc>
              <a:spcBef>
                <a:spcPts val="0"/>
              </a:spcBef>
              <a:spcAft>
                <a:spcPts val="0"/>
              </a:spcAft>
              <a:buClr>
                <a:schemeClr val="dk1"/>
              </a:buClr>
              <a:buSzPct val="25000"/>
              <a:buFont typeface="Century Gothic"/>
              <a:buNone/>
            </a:pPr>
            <a:r>
              <a:rPr lang="en-US" sz="2400" b="1" i="1" u="none" strike="noStrike" cap="none">
                <a:solidFill>
                  <a:schemeClr val="dk1"/>
                </a:solidFill>
                <a:latin typeface="Century Gothic"/>
                <a:ea typeface="Century Gothic"/>
                <a:cs typeface="Century Gothic"/>
                <a:sym typeface="Century Gothic"/>
              </a:rPr>
              <a:t>Conclave</a:t>
            </a:r>
            <a:r>
              <a:rPr lang="en-US" sz="2400" b="0" i="1" u="none" strike="noStrike" cap="none">
                <a:solidFill>
                  <a:schemeClr val="dk1"/>
                </a:solidFill>
                <a:latin typeface="Century Gothic"/>
                <a:ea typeface="Century Gothic"/>
                <a:cs typeface="Century Gothic"/>
                <a:sym typeface="Century Gothic"/>
              </a:rPr>
              <a:t> - January</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a:solidFill>
                  <a:schemeClr val="dk1"/>
                </a:solidFill>
                <a:latin typeface="Century Gothic"/>
                <a:ea typeface="Century Gothic"/>
                <a:cs typeface="Century Gothic"/>
                <a:sym typeface="Century Gothic"/>
              </a:rPr>
              <a:t>District Convention </a:t>
            </a:r>
            <a:r>
              <a:rPr lang="en-US" sz="2400" b="1" i="1" u="none" strike="noStrike" cap="none">
                <a:solidFill>
                  <a:schemeClr val="dk1"/>
                </a:solidFill>
                <a:latin typeface="Century Gothic"/>
                <a:ea typeface="Century Gothic"/>
                <a:cs typeface="Century Gothic"/>
                <a:sym typeface="Century Gothic"/>
              </a:rPr>
              <a:t>(DCON) </a:t>
            </a:r>
            <a:r>
              <a:rPr lang="en-US" sz="2400" b="0" i="1" u="none" strike="noStrike" cap="none">
                <a:solidFill>
                  <a:schemeClr val="dk1"/>
                </a:solidFill>
                <a:latin typeface="Century Gothic"/>
                <a:ea typeface="Century Gothic"/>
                <a:cs typeface="Century Gothic"/>
                <a:sym typeface="Century Gothic"/>
              </a:rPr>
              <a:t>– April 13-15 in Reno, NV</a:t>
            </a:r>
          </a:p>
        </p:txBody>
      </p:sp>
      <p:pic>
        <p:nvPicPr>
          <p:cNvPr id="139" name="Shape 139" descr="CNHlogo.png"/>
          <p:cNvPicPr preferRelativeResize="0"/>
          <p:nvPr/>
        </p:nvPicPr>
        <p:blipFill rotWithShape="1">
          <a:blip r:embed="rId3">
            <a:alphaModFix/>
          </a:blip>
          <a:srcRect/>
          <a:stretch/>
        </p:blipFill>
        <p:spPr>
          <a:xfrm>
            <a:off x="304800" y="106038"/>
            <a:ext cx="1419296" cy="1377025"/>
          </a:xfrm>
          <a:prstGeom prst="rect">
            <a:avLst/>
          </a:prstGeom>
          <a:noFill/>
          <a:ln>
            <a:noFill/>
          </a:ln>
        </p:spPr>
      </p:pic>
      <p:pic>
        <p:nvPicPr>
          <p:cNvPr id="140" name="Shape 140"/>
          <p:cNvPicPr preferRelativeResize="0"/>
          <p:nvPr/>
        </p:nvPicPr>
        <p:blipFill rotWithShape="1">
          <a:blip r:embed="rId4">
            <a:alphaModFix/>
          </a:blip>
          <a:srcRect/>
          <a:stretch/>
        </p:blipFill>
        <p:spPr>
          <a:xfrm>
            <a:off x="3048" y="1592504"/>
            <a:ext cx="11964097" cy="457200"/>
          </a:xfrm>
          <a:prstGeom prst="rect">
            <a:avLst/>
          </a:prstGeom>
          <a:noFill/>
          <a:ln>
            <a:noFill/>
          </a:ln>
        </p:spPr>
      </p:pic>
      <p:pic>
        <p:nvPicPr>
          <p:cNvPr id="141" name="Shape 141"/>
          <p:cNvPicPr preferRelativeResize="0"/>
          <p:nvPr/>
        </p:nvPicPr>
        <p:blipFill rotWithShape="1">
          <a:blip r:embed="rId5">
            <a:alphaModFix/>
          </a:blip>
          <a:srcRect/>
          <a:stretch/>
        </p:blipFill>
        <p:spPr>
          <a:xfrm>
            <a:off x="6096000" y="512763"/>
            <a:ext cx="5626158" cy="56669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147" name="Shape 147"/>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148" name="Shape 148"/>
          <p:cNvSpPr txBox="1"/>
          <p:nvPr/>
        </p:nvSpPr>
        <p:spPr>
          <a:xfrm>
            <a:off x="470175" y="2673850"/>
            <a:ext cx="11116200" cy="372690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Fall Rally North 2017</a:t>
            </a:r>
          </a:p>
          <a:p>
            <a:pPr marL="0" marR="0" lvl="0" indent="0" algn="ctr" rtl="0">
              <a:lnSpc>
                <a:spcPct val="100000"/>
              </a:lnSpc>
              <a:spcBef>
                <a:spcPts val="0"/>
              </a:spcBef>
              <a:spcAft>
                <a:spcPts val="0"/>
              </a:spcAft>
              <a:buClr>
                <a:schemeClr val="dk1"/>
              </a:buClr>
              <a:buSzPct val="25000"/>
              <a:buFont typeface="Century Gothic"/>
              <a:buNone/>
            </a:pPr>
            <a:r>
              <a:rPr lang="en-US" sz="3200" b="0" i="0" u="none" strike="noStrike" cap="none">
                <a:solidFill>
                  <a:schemeClr val="dk1"/>
                </a:solidFill>
                <a:latin typeface="Century Gothic"/>
                <a:ea typeface="Century Gothic"/>
                <a:cs typeface="Century Gothic"/>
                <a:sym typeface="Century Gothic"/>
              </a:rPr>
              <a:t>**Must complete a minimum of 10 service hours by</a:t>
            </a:r>
          </a:p>
          <a:p>
            <a:pPr marL="457200" marR="0" lvl="0" indent="0" rtl="0">
              <a:lnSpc>
                <a:spcPct val="100000"/>
              </a:lnSpc>
              <a:spcBef>
                <a:spcPts val="0"/>
              </a:spcBef>
              <a:spcAft>
                <a:spcPts val="0"/>
              </a:spcAft>
              <a:buClr>
                <a:schemeClr val="dk1"/>
              </a:buClr>
              <a:buSzPct val="25000"/>
              <a:buFont typeface="Century Gothic"/>
              <a:buNone/>
            </a:pPr>
            <a:r>
              <a:rPr lang="en-US" sz="3200">
                <a:solidFill>
                  <a:schemeClr val="dk1"/>
                </a:solidFill>
                <a:latin typeface="Century Gothic"/>
                <a:ea typeface="Century Gothic"/>
                <a:cs typeface="Century Gothic"/>
                <a:sym typeface="Century Gothic"/>
              </a:rPr>
              <a:t>   </a:t>
            </a:r>
            <a:r>
              <a:rPr lang="en-US" sz="3600" b="1" i="0" u="sng" strike="noStrike" cap="none">
                <a:solidFill>
                  <a:schemeClr val="dk1"/>
                </a:solidFill>
                <a:latin typeface="Century Gothic"/>
                <a:ea typeface="Century Gothic"/>
                <a:cs typeface="Century Gothic"/>
                <a:sym typeface="Century Gothic"/>
              </a:rPr>
              <a:t>OCTOBER 21</a:t>
            </a:r>
            <a:r>
              <a:rPr lang="en-US" sz="3600" b="1" i="0" u="sng" strike="noStrike" cap="none" baseline="30000">
                <a:solidFill>
                  <a:schemeClr val="dk1"/>
                </a:solidFill>
                <a:latin typeface="Century Gothic"/>
                <a:ea typeface="Century Gothic"/>
                <a:cs typeface="Century Gothic"/>
                <a:sym typeface="Century Gothic"/>
              </a:rPr>
              <a:t>st</a:t>
            </a:r>
            <a:r>
              <a:rPr lang="en-US" sz="3600" b="1" i="0" u="none" strike="noStrike" cap="none" baseline="30000">
                <a:solidFill>
                  <a:schemeClr val="dk1"/>
                </a:solidFill>
                <a:latin typeface="Century Gothic"/>
                <a:ea typeface="Century Gothic"/>
                <a:cs typeface="Century Gothic"/>
                <a:sym typeface="Century Gothic"/>
              </a:rPr>
              <a:t> </a:t>
            </a:r>
            <a:r>
              <a:rPr lang="en-US" sz="3200" b="0" i="0" u="none" strike="noStrike" cap="none">
                <a:solidFill>
                  <a:schemeClr val="dk1"/>
                </a:solidFill>
                <a:latin typeface="Century Gothic"/>
                <a:ea typeface="Century Gothic"/>
                <a:cs typeface="Century Gothic"/>
                <a:sym typeface="Century Gothic"/>
              </a:rPr>
              <a:t>to attend**</a:t>
            </a:r>
          </a:p>
          <a:p>
            <a:pPr marL="457200" marR="0" lvl="0" indent="-431800" algn="ctr" rtl="0">
              <a:lnSpc>
                <a:spcPct val="100000"/>
              </a:lnSpc>
              <a:spcBef>
                <a:spcPts val="0"/>
              </a:spcBef>
              <a:spcAft>
                <a:spcPts val="0"/>
              </a:spcAft>
              <a:buClr>
                <a:schemeClr val="dk1"/>
              </a:buClr>
              <a:buSzPct val="100000"/>
              <a:buFont typeface="Century Gothic"/>
              <a:buChar char="●"/>
            </a:pPr>
            <a:r>
              <a:rPr lang="en-US" sz="3200" b="0" i="0" u="none" strike="noStrike" cap="none">
                <a:solidFill>
                  <a:schemeClr val="dk1"/>
                </a:solidFill>
                <a:latin typeface="Century Gothic"/>
                <a:ea typeface="Century Gothic"/>
                <a:cs typeface="Century Gothic"/>
                <a:sym typeface="Century Gothic"/>
              </a:rPr>
              <a:t>Cost: $34 for a regular pass,</a:t>
            </a:r>
          </a:p>
          <a:p>
            <a:pPr marL="1371600" marR="0" lvl="0" indent="0" algn="ctr" rtl="0">
              <a:lnSpc>
                <a:spcPct val="100000"/>
              </a:lnSpc>
              <a:spcBef>
                <a:spcPts val="0"/>
              </a:spcBef>
              <a:spcAft>
                <a:spcPts val="0"/>
              </a:spcAft>
              <a:buClr>
                <a:schemeClr val="dk1"/>
              </a:buClr>
              <a:buSzPct val="25000"/>
              <a:buFont typeface="Century Gothic"/>
              <a:buNone/>
            </a:pPr>
            <a:r>
              <a:rPr lang="en-US" sz="3200">
                <a:solidFill>
                  <a:schemeClr val="dk1"/>
                </a:solidFill>
                <a:latin typeface="Century Gothic"/>
                <a:ea typeface="Century Gothic"/>
                <a:cs typeface="Century Gothic"/>
                <a:sym typeface="Century Gothic"/>
              </a:rPr>
              <a:t>                $5 if you have a Season’s Pass</a:t>
            </a:r>
          </a:p>
          <a:p>
            <a:pPr marL="457200" marR="0" lvl="0" indent="-431800" algn="ctr" rtl="0">
              <a:lnSpc>
                <a:spcPct val="100000"/>
              </a:lnSpc>
              <a:spcBef>
                <a:spcPts val="0"/>
              </a:spcBef>
              <a:spcAft>
                <a:spcPts val="0"/>
              </a:spcAft>
              <a:buClr>
                <a:schemeClr val="dk1"/>
              </a:buClr>
              <a:buSzPct val="100000"/>
              <a:buFont typeface="Century Gothic"/>
              <a:buChar char="●"/>
            </a:pPr>
            <a:r>
              <a:rPr lang="en-US" sz="3200" b="0" i="0" u="none" strike="noStrike" cap="none">
                <a:solidFill>
                  <a:schemeClr val="dk1"/>
                </a:solidFill>
                <a:latin typeface="Century Gothic"/>
                <a:ea typeface="Century Gothic"/>
                <a:cs typeface="Century Gothic"/>
                <a:sym typeface="Century Gothic"/>
              </a:rPr>
              <a:t>@ Six Flags Discovery Kingdom</a:t>
            </a:r>
          </a:p>
        </p:txBody>
      </p:sp>
      <p:pic>
        <p:nvPicPr>
          <p:cNvPr id="149" name="Shape 149"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150" name="Shape 150"/>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151" name="Shape 151"/>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Region/ Division Events</a:t>
            </a:r>
          </a:p>
        </p:txBody>
      </p:sp>
      <p:pic>
        <p:nvPicPr>
          <p:cNvPr id="152" name="Shape 152"/>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158" name="Shape 15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159" name="Shape 159"/>
          <p:cNvSpPr txBox="1"/>
          <p:nvPr/>
        </p:nvSpPr>
        <p:spPr>
          <a:xfrm>
            <a:off x="470175" y="2673850"/>
            <a:ext cx="11116200" cy="37269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entury Gothic"/>
              <a:buNone/>
            </a:pPr>
            <a:endParaRPr sz="6000" b="1">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6000" b="1">
                <a:solidFill>
                  <a:schemeClr val="dk1"/>
                </a:solidFill>
                <a:latin typeface="Century Gothic"/>
                <a:ea typeface="Century Gothic"/>
                <a:cs typeface="Century Gothic"/>
                <a:sym typeface="Century Gothic"/>
              </a:rPr>
              <a:t>Coffee and Donuts</a:t>
            </a:r>
          </a:p>
          <a:p>
            <a:pPr marL="457200" marR="0" lvl="0" indent="-609600" algn="ctr" rtl="0">
              <a:lnSpc>
                <a:spcPct val="100000"/>
              </a:lnSpc>
              <a:spcBef>
                <a:spcPts val="0"/>
              </a:spcBef>
              <a:spcAft>
                <a:spcPts val="0"/>
              </a:spcAft>
              <a:buClr>
                <a:schemeClr val="dk1"/>
              </a:buClr>
              <a:buSzPct val="100000"/>
              <a:buFont typeface="Century Gothic"/>
              <a:buChar char="●"/>
            </a:pPr>
            <a:r>
              <a:rPr lang="en-US" sz="6000">
                <a:solidFill>
                  <a:schemeClr val="dk1"/>
                </a:solidFill>
                <a:latin typeface="Century Gothic"/>
                <a:ea typeface="Century Gothic"/>
                <a:cs typeface="Century Gothic"/>
                <a:sym typeface="Century Gothic"/>
              </a:rPr>
              <a:t>Members’ suggestions?</a:t>
            </a:r>
          </a:p>
        </p:txBody>
      </p:sp>
      <p:pic>
        <p:nvPicPr>
          <p:cNvPr id="160" name="Shape 160"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161" name="Shape 161"/>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162" name="Shape 162"/>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Region/ Division Events</a:t>
            </a:r>
          </a:p>
        </p:txBody>
      </p:sp>
      <p:pic>
        <p:nvPicPr>
          <p:cNvPr id="163" name="Shape 163"/>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170" name="Shape 17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171" name="Shape 171"/>
          <p:cNvSpPr txBox="1"/>
          <p:nvPr/>
        </p:nvSpPr>
        <p:spPr>
          <a:xfrm>
            <a:off x="470165" y="2226268"/>
            <a:ext cx="11116070" cy="4001095"/>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Fall Rally North 2017</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a:solidFill>
                  <a:schemeClr val="dk1"/>
                </a:solidFill>
                <a:latin typeface="Century Gothic"/>
                <a:ea typeface="Century Gothic"/>
                <a:cs typeface="Century Gothic"/>
                <a:sym typeface="Century Gothic"/>
              </a:rPr>
              <a:t>What is it and why should you go?</a:t>
            </a:r>
          </a:p>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a:solidFill>
                  <a:schemeClr val="dk1"/>
                </a:solidFill>
                <a:latin typeface="Century Gothic"/>
                <a:ea typeface="Century Gothic"/>
                <a:cs typeface="Century Gothic"/>
                <a:sym typeface="Century Gothic"/>
              </a:rPr>
              <a:t>(Hint: Not just because it’s at Six Flags!!)</a:t>
            </a:r>
          </a:p>
          <a:p>
            <a:pPr marL="0" marR="0" lvl="0" indent="0" algn="ctr" rtl="0">
              <a:lnSpc>
                <a:spcPct val="100000"/>
              </a:lnSpc>
              <a:spcBef>
                <a:spcPts val="0"/>
              </a:spcBef>
              <a:spcAft>
                <a:spcPts val="0"/>
              </a:spcAft>
              <a:buClr>
                <a:srgbClr val="000000"/>
              </a:buClr>
              <a:buFont typeface="Arial"/>
              <a:buNone/>
            </a:pPr>
            <a:endParaRPr sz="2200" b="0" i="0" u="none" strike="noStrike" cap="none">
              <a:solidFill>
                <a:schemeClr val="dk1"/>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Century Gothic"/>
                <a:ea typeface="Century Gothic"/>
                <a:cs typeface="Century Gothic"/>
                <a:sym typeface="Century Gothic"/>
              </a:rPr>
              <a:t>Fall Rally North is a rally to raise money for the Pediatric Trauma Program. It’s the biggest fundraiser of the entire year, and we even auction off Lieutenant Governors, Leadership Team Members, and Executives. It is one big spirit competition where Divisions get to dress up in their favorite spirit wear and show off their spirit gear. You also get to meet Key Clubbers just like you from all over NorCal and Northern Nevada, and hopefully make new friends!</a:t>
            </a:r>
          </a:p>
        </p:txBody>
      </p:sp>
      <p:pic>
        <p:nvPicPr>
          <p:cNvPr id="172" name="Shape 172"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173" name="Shape 173"/>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174" name="Shape 174"/>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Region/ Division Events</a:t>
            </a:r>
          </a:p>
        </p:txBody>
      </p:sp>
      <p:pic>
        <p:nvPicPr>
          <p:cNvPr id="175" name="Shape 175"/>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181" name="Shape 181"/>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182" name="Shape 182"/>
          <p:cNvSpPr txBox="1"/>
          <p:nvPr/>
        </p:nvSpPr>
        <p:spPr>
          <a:xfrm>
            <a:off x="470174" y="3064950"/>
            <a:ext cx="11115591" cy="2905544"/>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000" b="1" i="0" u="none" strike="noStrike" cap="none">
                <a:solidFill>
                  <a:srgbClr val="000000"/>
                </a:solidFill>
              </a:rPr>
              <a:t>DIVISION COUNCIL/SPIRIT MEETING </a:t>
            </a:r>
          </a:p>
          <a:p>
            <a:pPr marL="0" marR="0" lvl="0" indent="0" algn="ctr" rtl="0">
              <a:lnSpc>
                <a:spcPct val="100000"/>
              </a:lnSpc>
              <a:spcBef>
                <a:spcPts val="0"/>
              </a:spcBef>
              <a:spcAft>
                <a:spcPts val="0"/>
              </a:spcAft>
              <a:buClr>
                <a:srgbClr val="000000"/>
              </a:buClr>
              <a:buSzPct val="25000"/>
              <a:buFont typeface="Arial"/>
              <a:buNone/>
            </a:pPr>
            <a:r>
              <a:rPr lang="en-US" sz="3000" b="0" i="0" u="none" strike="noStrike" cap="none">
                <a:solidFill>
                  <a:srgbClr val="000000"/>
                </a:solidFill>
                <a:latin typeface="Arial"/>
                <a:ea typeface="Arial"/>
                <a:cs typeface="Arial"/>
                <a:sym typeface="Arial"/>
              </a:rPr>
              <a:t>***MANDATORY MEETING FOR FALL RALLY ATTENDEE</a:t>
            </a:r>
            <a:r>
              <a:rPr lang="en-US" sz="3000"/>
              <a:t>S</a:t>
            </a:r>
            <a:r>
              <a:rPr lang="en-US" sz="3000" b="0" i="0" u="none" strike="noStrike" cap="none">
                <a:solidFill>
                  <a:srgbClr val="000000"/>
                </a:solidFill>
                <a:latin typeface="Arial"/>
                <a:ea typeface="Arial"/>
                <a:cs typeface="Arial"/>
                <a:sym typeface="Arial"/>
              </a:rPr>
              <a:t>***</a:t>
            </a:r>
          </a:p>
          <a:p>
            <a:pPr marL="571500" marR="0" lvl="0" indent="-533400" algn="ctr" rtl="0">
              <a:lnSpc>
                <a:spcPct val="100000"/>
              </a:lnSpc>
              <a:spcBef>
                <a:spcPts val="0"/>
              </a:spcBef>
              <a:spcAft>
                <a:spcPts val="0"/>
              </a:spcAft>
              <a:buClr>
                <a:srgbClr val="000000"/>
              </a:buClr>
              <a:buSzPct val="100000"/>
              <a:buFont typeface="Arial"/>
              <a:buChar char="•"/>
            </a:pPr>
            <a:r>
              <a:rPr lang="en-US" sz="3000" b="0" i="0" u="none" strike="noStrike" cap="none">
                <a:solidFill>
                  <a:srgbClr val="000000"/>
                </a:solidFill>
                <a:latin typeface="Arial"/>
                <a:ea typeface="Arial"/>
                <a:cs typeface="Arial"/>
                <a:sym typeface="Arial"/>
              </a:rPr>
              <a:t>October 13</a:t>
            </a:r>
            <a:r>
              <a:rPr lang="en-US" sz="3000" b="0" i="0" u="none" strike="noStrike" cap="none" baseline="30000">
                <a:solidFill>
                  <a:srgbClr val="000000"/>
                </a:solidFill>
                <a:latin typeface="Arial"/>
                <a:ea typeface="Arial"/>
                <a:cs typeface="Arial"/>
                <a:sym typeface="Arial"/>
              </a:rPr>
              <a:t>th</a:t>
            </a:r>
            <a:r>
              <a:rPr lang="en-US" sz="3000" b="0" i="0" u="none" strike="noStrike" cap="none">
                <a:solidFill>
                  <a:srgbClr val="000000"/>
                </a:solidFill>
                <a:latin typeface="Arial"/>
                <a:ea typeface="Arial"/>
                <a:cs typeface="Arial"/>
                <a:sym typeface="Arial"/>
              </a:rPr>
              <a:t>, 2017 (THIS Friday)</a:t>
            </a:r>
          </a:p>
          <a:p>
            <a:pPr marL="571500" marR="0" lvl="0" indent="-533400" algn="ctr" rtl="0">
              <a:lnSpc>
                <a:spcPct val="100000"/>
              </a:lnSpc>
              <a:spcBef>
                <a:spcPts val="0"/>
              </a:spcBef>
              <a:spcAft>
                <a:spcPts val="0"/>
              </a:spcAft>
              <a:buClr>
                <a:srgbClr val="000000"/>
              </a:buClr>
              <a:buSzPct val="100000"/>
              <a:buFont typeface="Arial"/>
              <a:buChar char="•"/>
            </a:pPr>
            <a:r>
              <a:rPr lang="en-US" sz="3000" b="0" i="0" u="none" strike="noStrike" cap="none">
                <a:solidFill>
                  <a:srgbClr val="000000"/>
                </a:solidFill>
                <a:latin typeface="Arial"/>
                <a:ea typeface="Arial"/>
                <a:cs typeface="Arial"/>
                <a:sym typeface="Arial"/>
              </a:rPr>
              <a:t>5PM</a:t>
            </a:r>
          </a:p>
          <a:p>
            <a:pPr marL="571500" marR="0" lvl="0" indent="-533400" algn="ctr" rtl="0">
              <a:lnSpc>
                <a:spcPct val="100000"/>
              </a:lnSpc>
              <a:spcBef>
                <a:spcPts val="0"/>
              </a:spcBef>
              <a:spcAft>
                <a:spcPts val="0"/>
              </a:spcAft>
              <a:buClr>
                <a:srgbClr val="000000"/>
              </a:buClr>
              <a:buSzPct val="100000"/>
              <a:buFont typeface="Arial"/>
              <a:buChar char="•"/>
            </a:pPr>
            <a:r>
              <a:rPr lang="en-US" sz="3000" b="0" i="0" u="none" strike="noStrike" cap="none">
                <a:solidFill>
                  <a:srgbClr val="000000"/>
                </a:solidFill>
                <a:latin typeface="Arial"/>
                <a:ea typeface="Arial"/>
                <a:cs typeface="Arial"/>
                <a:sym typeface="Arial"/>
              </a:rPr>
              <a:t>@ YC MP ROOM</a:t>
            </a:r>
          </a:p>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83" name="Shape 183"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184" name="Shape 184"/>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185" name="Shape 185"/>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186" name="Shape 186"/>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1227</Words>
  <Application>Microsoft Office PowerPoint</Application>
  <PresentationFormat>Widescreen</PresentationFormat>
  <Paragraphs>227</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Verdana</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Talia R Le</dc:creator>
  <cp:lastModifiedBy>Talia R Le</cp:lastModifiedBy>
  <cp:revision>2</cp:revision>
  <dcterms:modified xsi:type="dcterms:W3CDTF">2017-10-09T21:01:54Z</dcterms:modified>
</cp:coreProperties>
</file>