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60" r:id="rId5"/>
    <p:sldId id="307" r:id="rId6"/>
    <p:sldId id="288" r:id="rId7"/>
    <p:sldId id="271" r:id="rId8"/>
    <p:sldId id="308" r:id="rId9"/>
    <p:sldId id="311" r:id="rId10"/>
    <p:sldId id="309" r:id="rId11"/>
    <p:sldId id="303" r:id="rId12"/>
    <p:sldId id="304" r:id="rId13"/>
    <p:sldId id="293" r:id="rId14"/>
    <p:sldId id="305" r:id="rId15"/>
    <p:sldId id="306" r:id="rId16"/>
    <p:sldId id="277" r:id="rId17"/>
    <p:sldId id="281" r:id="rId18"/>
    <p:sldId id="282" r:id="rId19"/>
    <p:sldId id="283" r:id="rId20"/>
    <p:sldId id="284" r:id="rId21"/>
    <p:sldId id="285" r:id="rId22"/>
    <p:sldId id="286" r:id="rId23"/>
    <p:sldId id="287" r:id="rId24"/>
  </p:sldIdLst>
  <p:sldSz cx="12192000" cy="6858000"/>
  <p:notesSz cx="6858000" cy="9144000"/>
  <p:embeddedFontLst>
    <p:embeddedFont>
      <p:font typeface="Century Gothic" panose="020B0502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snapToGrid="0">
      <p:cViewPr varScale="1">
        <p:scale>
          <a:sx n="105" d="100"/>
          <a:sy n="105" d="100"/>
        </p:scale>
        <p:origin x="2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02307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084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02865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0334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95145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0952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0834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74565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8183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8808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68239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809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773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6487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45677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0786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7077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299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6929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0760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3268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995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8967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884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1" name="Shape 3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1778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1270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hyperlink" Target="https://maps.google.com/?q=2875+50th+St,+Sacramento,+CA+95817&amp;entry=gmail&amp;source=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89" name="Shape 8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sp>
        <p:nvSpPr>
          <p:cNvPr id="90" name="Shape 90"/>
          <p:cNvSpPr txBox="1"/>
          <p:nvPr/>
        </p:nvSpPr>
        <p:spPr>
          <a:xfrm>
            <a:off x="1528498" y="2807046"/>
            <a:ext cx="9153397" cy="3416320"/>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 Key Club Meeting</a:t>
            </a:r>
          </a:p>
          <a:p>
            <a:pPr marL="0" marR="0" lvl="0" indent="0" algn="ctr" rtl="0">
              <a:lnSpc>
                <a:spcPct val="150000"/>
              </a:lnSpc>
              <a:spcBef>
                <a:spcPts val="0"/>
              </a:spcBef>
              <a:spcAft>
                <a:spcPts val="0"/>
              </a:spcAft>
              <a:buClr>
                <a:schemeClr val="dk1"/>
              </a:buClr>
              <a:buSzPct val="25000"/>
              <a:buFont typeface="Century Gothic"/>
              <a:buNone/>
            </a:pPr>
            <a:r>
              <a:rPr lang="en-US" sz="4800" dirty="0" smtClean="0">
                <a:solidFill>
                  <a:schemeClr val="dk1"/>
                </a:solidFill>
                <a:latin typeface="Century Gothic"/>
                <a:ea typeface="Century Gothic"/>
                <a:cs typeface="Century Gothic"/>
                <a:sym typeface="Century Gothic"/>
              </a:rPr>
              <a:t>December 5</a:t>
            </a:r>
            <a:r>
              <a:rPr lang="en-US" sz="4800" baseline="30000" dirty="0" smtClean="0">
                <a:solidFill>
                  <a:schemeClr val="dk1"/>
                </a:solidFill>
                <a:latin typeface="Century Gothic"/>
                <a:ea typeface="Century Gothic"/>
                <a:cs typeface="Century Gothic"/>
                <a:sym typeface="Century Gothic"/>
              </a:rPr>
              <a:t>th</a:t>
            </a:r>
            <a:r>
              <a:rPr lang="en-US" sz="4800" b="0" i="0" u="none" strike="noStrike" cap="none" dirty="0" smtClean="0">
                <a:solidFill>
                  <a:schemeClr val="dk1"/>
                </a:solidFill>
                <a:latin typeface="Century Gothic"/>
                <a:ea typeface="Century Gothic"/>
                <a:cs typeface="Century Gothic"/>
                <a:sym typeface="Century Gothic"/>
              </a:rPr>
              <a:t>, </a:t>
            </a:r>
            <a:r>
              <a:rPr lang="en-US" sz="4800" b="0" i="0" u="none" strike="noStrike" cap="none" dirty="0">
                <a:solidFill>
                  <a:schemeClr val="dk1"/>
                </a:solidFill>
                <a:latin typeface="Century Gothic"/>
                <a:ea typeface="Century Gothic"/>
                <a:cs typeface="Century Gothic"/>
                <a:sym typeface="Century Gothic"/>
              </a:rPr>
              <a:t>2017</a:t>
            </a:r>
          </a:p>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Division 14 Blue Robots</a:t>
            </a:r>
          </a:p>
        </p:txBody>
      </p:sp>
      <p:pic>
        <p:nvPicPr>
          <p:cNvPr id="91" name="Shape 91"/>
          <p:cNvPicPr preferRelativeResize="0"/>
          <p:nvPr/>
        </p:nvPicPr>
        <p:blipFill rotWithShape="1">
          <a:blip r:embed="rId3">
            <a:alphaModFix/>
          </a:blip>
          <a:srcRect/>
          <a:stretch/>
        </p:blipFill>
        <p:spPr>
          <a:xfrm>
            <a:off x="9117543" y="2592243"/>
            <a:ext cx="3275619" cy="3780299"/>
          </a:xfrm>
          <a:prstGeom prst="rect">
            <a:avLst/>
          </a:prstGeom>
          <a:noFill/>
          <a:ln>
            <a:noFill/>
          </a:ln>
        </p:spPr>
      </p:pic>
      <p:pic>
        <p:nvPicPr>
          <p:cNvPr id="92" name="Shape 92"/>
          <p:cNvPicPr preferRelativeResize="0"/>
          <p:nvPr/>
        </p:nvPicPr>
        <p:blipFill rotWithShape="1">
          <a:blip r:embed="rId3">
            <a:alphaModFix/>
          </a:blip>
          <a:srcRect/>
          <a:stretch/>
        </p:blipFill>
        <p:spPr>
          <a:xfrm flipH="1">
            <a:off x="-130460" y="2609473"/>
            <a:ext cx="3272919" cy="3777182"/>
          </a:xfrm>
          <a:prstGeom prst="rect">
            <a:avLst/>
          </a:prstGeom>
          <a:noFill/>
          <a:ln>
            <a:noFill/>
          </a:ln>
        </p:spPr>
      </p:pic>
      <p:pic>
        <p:nvPicPr>
          <p:cNvPr id="93" name="Shape 93" descr="CNHlogo.png"/>
          <p:cNvPicPr preferRelativeResize="0"/>
          <p:nvPr/>
        </p:nvPicPr>
        <p:blipFill rotWithShape="1">
          <a:blip r:embed="rId4">
            <a:alphaModFix/>
          </a:blip>
          <a:srcRect/>
          <a:stretch/>
        </p:blipFill>
        <p:spPr>
          <a:xfrm>
            <a:off x="269886" y="109886"/>
            <a:ext cx="1419296" cy="1377025"/>
          </a:xfrm>
          <a:prstGeom prst="rect">
            <a:avLst/>
          </a:prstGeom>
          <a:noFill/>
          <a:ln>
            <a:noFill/>
          </a:ln>
        </p:spPr>
      </p:pic>
      <p:pic>
        <p:nvPicPr>
          <p:cNvPr id="94" name="Shape 94"/>
          <p:cNvPicPr preferRelativeResize="0"/>
          <p:nvPr/>
        </p:nvPicPr>
        <p:blipFill rotWithShape="1">
          <a:blip r:embed="rId5">
            <a:alphaModFix/>
          </a:blip>
          <a:srcRect/>
          <a:stretch/>
        </p:blipFill>
        <p:spPr>
          <a:xfrm>
            <a:off x="0" y="1600200"/>
            <a:ext cx="11967088" cy="457200"/>
          </a:xfrm>
          <a:prstGeom prst="rect">
            <a:avLst/>
          </a:prstGeom>
          <a:noFill/>
          <a:ln>
            <a:noFill/>
          </a:ln>
        </p:spPr>
      </p:pic>
      <p:sp>
        <p:nvSpPr>
          <p:cNvPr id="95" name="Shape 95"/>
          <p:cNvSpPr txBox="1"/>
          <p:nvPr/>
        </p:nvSpPr>
        <p:spPr>
          <a:xfrm>
            <a:off x="4632960" y="513591"/>
            <a:ext cx="7559039" cy="64633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3600" b="1" i="0" u="none" strike="noStrike" cap="none" dirty="0">
                <a:solidFill>
                  <a:schemeClr val="lt1"/>
                </a:solidFill>
                <a:latin typeface="Century Gothic"/>
                <a:ea typeface="Century Gothic"/>
                <a:cs typeface="Century Gothic"/>
                <a:sym typeface="Century Gothic"/>
              </a:rPr>
              <a:t>      </a:t>
            </a:r>
          </a:p>
        </p:txBody>
      </p:sp>
      <p:pic>
        <p:nvPicPr>
          <p:cNvPr id="96" name="Shape 96"/>
          <p:cNvPicPr preferRelativeResize="0"/>
          <p:nvPr/>
        </p:nvPicPr>
        <p:blipFill rotWithShape="1">
          <a:blip r:embed="rId6">
            <a:alphaModFix/>
          </a:blip>
          <a:srcRect/>
          <a:stretch/>
        </p:blipFill>
        <p:spPr>
          <a:xfrm>
            <a:off x="5989319" y="55326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40605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algn="ctr">
              <a:buClr>
                <a:schemeClr val="dk1"/>
              </a:buClr>
              <a:buSzPct val="25000"/>
            </a:pPr>
            <a:r>
              <a:rPr lang="en-US" sz="3600" b="1" dirty="0" smtClean="0">
                <a:solidFill>
                  <a:schemeClr val="dk1"/>
                </a:solidFill>
                <a:latin typeface="Century Gothic"/>
                <a:ea typeface="Century Gothic"/>
                <a:cs typeface="Century Gothic"/>
                <a:sym typeface="Century Gothic"/>
              </a:rPr>
              <a:t>DAYS AND SHIFTS</a:t>
            </a:r>
          </a:p>
          <a:p>
            <a:pPr marL="571500" indent="-533400">
              <a:buClr>
                <a:schemeClr val="dk1"/>
              </a:buClr>
              <a:buSzPct val="100000"/>
              <a:buFont typeface="Arial"/>
              <a:buChar char="•"/>
            </a:pPr>
            <a:r>
              <a:rPr lang="en-US" sz="3600" dirty="0">
                <a:solidFill>
                  <a:schemeClr val="dk1"/>
                </a:solidFill>
                <a:latin typeface="Century Gothic"/>
                <a:ea typeface="Century Gothic"/>
                <a:cs typeface="Century Gothic"/>
                <a:sym typeface="Century Gothic"/>
              </a:rPr>
              <a:t>Thursday (Dec. 14</a:t>
            </a:r>
            <a:r>
              <a:rPr lang="en-US" sz="3600" baseline="30000" dirty="0">
                <a:solidFill>
                  <a:schemeClr val="dk1"/>
                </a:solidFill>
                <a:latin typeface="Century Gothic"/>
                <a:ea typeface="Century Gothic"/>
                <a:cs typeface="Century Gothic"/>
                <a:sym typeface="Century Gothic"/>
              </a:rPr>
              <a:t>th</a:t>
            </a:r>
            <a:r>
              <a:rPr lang="en-US" sz="3600" dirty="0" smtClean="0">
                <a:solidFill>
                  <a:schemeClr val="dk1"/>
                </a:solidFill>
                <a:latin typeface="Century Gothic"/>
                <a:ea typeface="Century Gothic"/>
                <a:cs typeface="Century Gothic"/>
                <a:sym typeface="Century Gothic"/>
              </a:rPr>
              <a:t>) </a:t>
            </a:r>
            <a:r>
              <a:rPr lang="en-US" sz="3600" dirty="0">
                <a:solidFill>
                  <a:schemeClr val="dk1"/>
                </a:solidFill>
                <a:latin typeface="Century Gothic"/>
                <a:ea typeface="Century Gothic"/>
                <a:cs typeface="Century Gothic"/>
                <a:sym typeface="Century Gothic"/>
              </a:rPr>
              <a:t>		</a:t>
            </a:r>
            <a:endParaRPr lang="en-US" sz="3600" dirty="0" smtClean="0">
              <a:solidFill>
                <a:schemeClr val="dk1"/>
              </a:solidFill>
              <a:latin typeface="Century Gothic"/>
              <a:ea typeface="Century Gothic"/>
              <a:cs typeface="Century Gothic"/>
              <a:sym typeface="Century Gothic"/>
            </a:endParaRPr>
          </a:p>
          <a:p>
            <a:pPr marL="38100">
              <a:buClr>
                <a:schemeClr val="dk1"/>
              </a:buClr>
              <a:buSzPct val="100000"/>
            </a:pPr>
            <a:r>
              <a:rPr lang="en-US" sz="3600" dirty="0">
                <a:solidFill>
                  <a:schemeClr val="dk1"/>
                </a:solidFill>
                <a:latin typeface="Century Gothic"/>
                <a:ea typeface="Century Gothic"/>
                <a:cs typeface="Century Gothic"/>
                <a:sym typeface="Century Gothic"/>
              </a:rPr>
              <a:t>	</a:t>
            </a:r>
            <a:r>
              <a:rPr lang="en-US" sz="3600" dirty="0" smtClean="0">
                <a:solidFill>
                  <a:schemeClr val="dk1"/>
                </a:solidFill>
                <a:latin typeface="Century Gothic"/>
                <a:ea typeface="Century Gothic"/>
                <a:cs typeface="Century Gothic"/>
                <a:sym typeface="Century Gothic"/>
              </a:rPr>
              <a:t>7:15PM-9:15PM</a:t>
            </a:r>
          </a:p>
          <a:p>
            <a:pPr marL="609600" indent="-571500">
              <a:buClr>
                <a:schemeClr val="dk1"/>
              </a:buClr>
              <a:buSzPct val="100000"/>
              <a:buFont typeface="Arial" panose="020B0604020202020204" pitchFamily="34" charset="0"/>
              <a:buChar char="•"/>
            </a:pPr>
            <a:r>
              <a:rPr lang="en-US" sz="3600" dirty="0" smtClean="0">
                <a:solidFill>
                  <a:schemeClr val="dk1"/>
                </a:solidFill>
                <a:latin typeface="Century Gothic"/>
                <a:ea typeface="Century Gothic"/>
                <a:cs typeface="Century Gothic"/>
                <a:sym typeface="Century Gothic"/>
              </a:rPr>
              <a:t>Saturday (Dec. 16</a:t>
            </a:r>
            <a:r>
              <a:rPr lang="en-US" sz="3600" baseline="30000" dirty="0" smtClean="0">
                <a:solidFill>
                  <a:schemeClr val="dk1"/>
                </a:solidFill>
                <a:latin typeface="Century Gothic"/>
                <a:ea typeface="Century Gothic"/>
                <a:cs typeface="Century Gothic"/>
                <a:sym typeface="Century Gothic"/>
              </a:rPr>
              <a:t>th</a:t>
            </a:r>
            <a:r>
              <a:rPr lang="en-US" sz="3600" dirty="0" smtClean="0">
                <a:solidFill>
                  <a:schemeClr val="dk1"/>
                </a:solidFill>
                <a:latin typeface="Century Gothic"/>
                <a:ea typeface="Century Gothic"/>
                <a:cs typeface="Century Gothic"/>
                <a:sym typeface="Century Gothic"/>
              </a:rPr>
              <a:t>)</a:t>
            </a:r>
          </a:p>
          <a:p>
            <a:pPr marL="38100" lvl="2">
              <a:buClr>
                <a:schemeClr val="dk1"/>
              </a:buClr>
              <a:buSzPct val="100000"/>
            </a:pPr>
            <a:r>
              <a:rPr lang="en-US" sz="3600" dirty="0" smtClean="0">
                <a:solidFill>
                  <a:schemeClr val="dk1"/>
                </a:solidFill>
                <a:latin typeface="Century Gothic"/>
                <a:ea typeface="Century Gothic"/>
                <a:cs typeface="Century Gothic"/>
                <a:sym typeface="Century Gothic"/>
              </a:rPr>
              <a:t>	12:30PM-2:30PM</a:t>
            </a:r>
          </a:p>
          <a:p>
            <a:pPr marL="38100" lvl="2">
              <a:buClr>
                <a:schemeClr val="dk1"/>
              </a:buClr>
              <a:buSzPct val="100000"/>
            </a:pPr>
            <a:r>
              <a:rPr lang="en-US" sz="3600" dirty="0">
                <a:solidFill>
                  <a:schemeClr val="dk1"/>
                </a:solidFill>
                <a:latin typeface="Century Gothic"/>
                <a:ea typeface="Century Gothic"/>
                <a:cs typeface="Century Gothic"/>
                <a:sym typeface="Century Gothic"/>
              </a:rPr>
              <a:t>	</a:t>
            </a:r>
            <a:r>
              <a:rPr lang="en-US" sz="3600" dirty="0" smtClean="0">
                <a:solidFill>
                  <a:schemeClr val="dk1"/>
                </a:solidFill>
                <a:latin typeface="Century Gothic"/>
                <a:ea typeface="Century Gothic"/>
                <a:cs typeface="Century Gothic"/>
                <a:sym typeface="Century Gothic"/>
              </a:rPr>
              <a:t>2:30PM-4:30PM</a:t>
            </a:r>
          </a:p>
          <a:p>
            <a:pPr marL="38100" lvl="2">
              <a:buClr>
                <a:schemeClr val="dk1"/>
              </a:buClr>
              <a:buSzPct val="100000"/>
            </a:pPr>
            <a:r>
              <a:rPr lang="en-US" sz="3600" dirty="0">
                <a:solidFill>
                  <a:schemeClr val="dk1"/>
                </a:solidFill>
                <a:latin typeface="Century Gothic"/>
                <a:ea typeface="Century Gothic"/>
                <a:cs typeface="Century Gothic"/>
                <a:sym typeface="Century Gothic"/>
              </a:rPr>
              <a:t>	</a:t>
            </a:r>
            <a:r>
              <a:rPr lang="en-US" sz="3600" dirty="0" smtClean="0">
                <a:solidFill>
                  <a:schemeClr val="dk1"/>
                </a:solidFill>
                <a:latin typeface="Century Gothic"/>
                <a:ea typeface="Century Gothic"/>
                <a:cs typeface="Century Gothic"/>
                <a:sym typeface="Century Gothic"/>
              </a:rPr>
              <a:t>4:30PM-6:30PM</a:t>
            </a:r>
          </a:p>
          <a:p>
            <a:pPr marL="38100">
              <a:buClr>
                <a:schemeClr val="dk1"/>
              </a:buClr>
              <a:buSzPct val="100000"/>
            </a:pPr>
            <a:endParaRPr lang="en-US" sz="4000"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
        <p:nvSpPr>
          <p:cNvPr id="2" name="TextBox 1"/>
          <p:cNvSpPr txBox="1"/>
          <p:nvPr/>
        </p:nvSpPr>
        <p:spPr>
          <a:xfrm>
            <a:off x="6565841" y="3191336"/>
            <a:ext cx="4886643" cy="2985433"/>
          </a:xfrm>
          <a:prstGeom prst="rect">
            <a:avLst/>
          </a:prstGeom>
          <a:noFill/>
        </p:spPr>
        <p:txBody>
          <a:bodyPr wrap="square" rtlCol="0">
            <a:spAutoFit/>
          </a:bodyPr>
          <a:lstStyle/>
          <a:p>
            <a:pPr marL="609600" indent="-571500">
              <a:buClr>
                <a:schemeClr val="dk1"/>
              </a:buClr>
              <a:buSzPct val="100000"/>
              <a:buFont typeface="Arial" panose="020B0604020202020204" pitchFamily="34" charset="0"/>
              <a:buChar char="•"/>
            </a:pPr>
            <a:r>
              <a:rPr lang="en-US" sz="3600" dirty="0">
                <a:solidFill>
                  <a:schemeClr val="dk1"/>
                </a:solidFill>
                <a:latin typeface="Century Gothic"/>
                <a:ea typeface="Century Gothic"/>
                <a:cs typeface="Century Gothic"/>
                <a:sym typeface="Century Gothic"/>
              </a:rPr>
              <a:t>Friday (Dec. </a:t>
            </a:r>
            <a:r>
              <a:rPr lang="en-US" sz="3600" dirty="0" smtClean="0">
                <a:solidFill>
                  <a:schemeClr val="dk1"/>
                </a:solidFill>
                <a:latin typeface="Century Gothic"/>
                <a:ea typeface="Century Gothic"/>
                <a:cs typeface="Century Gothic"/>
                <a:sym typeface="Century Gothic"/>
              </a:rPr>
              <a:t>15</a:t>
            </a:r>
            <a:r>
              <a:rPr lang="en-US" sz="3600" baseline="30000" dirty="0" smtClean="0">
                <a:solidFill>
                  <a:schemeClr val="dk1"/>
                </a:solidFill>
                <a:latin typeface="Century Gothic"/>
                <a:ea typeface="Century Gothic"/>
                <a:cs typeface="Century Gothic"/>
                <a:sym typeface="Century Gothic"/>
              </a:rPr>
              <a:t>th</a:t>
            </a:r>
            <a:r>
              <a:rPr lang="en-US" sz="3600" dirty="0" smtClean="0">
                <a:solidFill>
                  <a:schemeClr val="dk1"/>
                </a:solidFill>
                <a:latin typeface="Century Gothic"/>
                <a:ea typeface="Century Gothic"/>
                <a:cs typeface="Century Gothic"/>
                <a:sym typeface="Century Gothic"/>
              </a:rPr>
              <a:t>)</a:t>
            </a:r>
            <a:r>
              <a:rPr lang="en-US" sz="3600" dirty="0">
                <a:solidFill>
                  <a:schemeClr val="dk1"/>
                </a:solidFill>
                <a:latin typeface="Century Gothic"/>
                <a:ea typeface="Century Gothic"/>
                <a:cs typeface="Century Gothic"/>
                <a:sym typeface="Century Gothic"/>
              </a:rPr>
              <a:t> </a:t>
            </a:r>
            <a:endParaRPr lang="en-US" sz="3600" dirty="0" smtClean="0">
              <a:solidFill>
                <a:schemeClr val="dk1"/>
              </a:solidFill>
              <a:latin typeface="Century Gothic"/>
              <a:ea typeface="Century Gothic"/>
              <a:cs typeface="Century Gothic"/>
              <a:sym typeface="Century Gothic"/>
            </a:endParaRPr>
          </a:p>
          <a:p>
            <a:pPr marL="38100">
              <a:buClr>
                <a:schemeClr val="dk1"/>
              </a:buClr>
              <a:buSzPct val="100000"/>
            </a:pPr>
            <a:r>
              <a:rPr lang="en-US" sz="3600" dirty="0" smtClean="0">
                <a:solidFill>
                  <a:schemeClr val="dk1"/>
                </a:solidFill>
                <a:latin typeface="Century Gothic"/>
                <a:ea typeface="Century Gothic"/>
                <a:cs typeface="Century Gothic"/>
                <a:sym typeface="Century Gothic"/>
              </a:rPr>
              <a:t>	3:15PM-5:15PM</a:t>
            </a:r>
            <a:endParaRPr lang="en-US" sz="3600" dirty="0">
              <a:solidFill>
                <a:schemeClr val="dk1"/>
              </a:solidFill>
              <a:latin typeface="Century Gothic"/>
              <a:ea typeface="Century Gothic"/>
              <a:cs typeface="Century Gothic"/>
              <a:sym typeface="Century Gothic"/>
            </a:endParaRPr>
          </a:p>
          <a:p>
            <a:pPr marL="38100">
              <a:buClr>
                <a:schemeClr val="dk1"/>
              </a:buClr>
              <a:buSzPct val="100000"/>
            </a:pPr>
            <a:r>
              <a:rPr lang="en-US" sz="3600" dirty="0" smtClean="0">
                <a:solidFill>
                  <a:schemeClr val="dk1"/>
                </a:solidFill>
                <a:latin typeface="Century Gothic"/>
                <a:ea typeface="Century Gothic"/>
                <a:cs typeface="Century Gothic"/>
                <a:sym typeface="Century Gothic"/>
              </a:rPr>
              <a:t>	5:15PM-7:15PM</a:t>
            </a:r>
            <a:endParaRPr lang="en-US" sz="3600" dirty="0">
              <a:solidFill>
                <a:schemeClr val="dk1"/>
              </a:solidFill>
              <a:latin typeface="Century Gothic"/>
              <a:ea typeface="Century Gothic"/>
              <a:cs typeface="Century Gothic"/>
              <a:sym typeface="Century Gothic"/>
            </a:endParaRPr>
          </a:p>
          <a:p>
            <a:pPr marL="38100">
              <a:buClr>
                <a:schemeClr val="dk1"/>
              </a:buClr>
              <a:buSzPct val="100000"/>
            </a:pPr>
            <a:r>
              <a:rPr lang="en-US" sz="3600" dirty="0" smtClean="0">
                <a:solidFill>
                  <a:schemeClr val="dk1"/>
                </a:solidFill>
                <a:latin typeface="Century Gothic"/>
                <a:ea typeface="Century Gothic"/>
                <a:cs typeface="Century Gothic"/>
                <a:sym typeface="Century Gothic"/>
              </a:rPr>
              <a:t>	7:15PM-9:15PM</a:t>
            </a:r>
            <a:endParaRPr lang="en-US" sz="3600" dirty="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endParaRPr lang="en-US" sz="44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53977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525741"/>
            <a:ext cx="11116200" cy="311182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600" b="1" dirty="0" smtClean="0">
                <a:solidFill>
                  <a:schemeClr val="dk1"/>
                </a:solidFill>
                <a:latin typeface="Century Gothic"/>
                <a:ea typeface="Century Gothic"/>
                <a:cs typeface="Century Gothic"/>
                <a:sym typeface="Century Gothic"/>
              </a:rPr>
              <a:t>Trick or Treat UNICEF Boxes</a:t>
            </a:r>
          </a:p>
          <a:p>
            <a:pPr marL="571500" marR="0" lvl="0" indent="-533400" algn="ctr" rtl="0">
              <a:lnSpc>
                <a:spcPct val="100000"/>
              </a:lnSpc>
              <a:spcBef>
                <a:spcPts val="0"/>
              </a:spcBef>
              <a:spcAft>
                <a:spcPts val="0"/>
              </a:spcAft>
              <a:buClr>
                <a:schemeClr val="dk1"/>
              </a:buClr>
              <a:buSzPct val="100000"/>
              <a:buFont typeface="Arial"/>
              <a:buChar char="•"/>
            </a:pPr>
            <a:r>
              <a:rPr lang="en-US" sz="6600" dirty="0" smtClean="0">
                <a:solidFill>
                  <a:schemeClr val="dk1"/>
                </a:solidFill>
                <a:latin typeface="Century Gothic"/>
                <a:ea typeface="Century Gothic"/>
                <a:cs typeface="Century Gothic"/>
                <a:sym typeface="Century Gothic"/>
              </a:rPr>
              <a:t>If your name is on this list please turn in your boxes!</a:t>
            </a:r>
          </a:p>
          <a:p>
            <a:pPr marL="38100" marR="0" lvl="0" algn="ctr" rtl="0">
              <a:lnSpc>
                <a:spcPct val="100000"/>
              </a:lnSpc>
              <a:spcBef>
                <a:spcPts val="0"/>
              </a:spcBef>
              <a:spcAft>
                <a:spcPts val="0"/>
              </a:spcAft>
              <a:buClr>
                <a:schemeClr val="dk1"/>
              </a:buClr>
              <a:buSzPct val="100000"/>
            </a:pPr>
            <a:endParaRPr lang="en-US" sz="54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117121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176284"/>
            <a:ext cx="11116200" cy="40004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495300" marR="0" lvl="0" indent="-457200" rtl="0">
              <a:lnSpc>
                <a:spcPct val="100000"/>
              </a:lnSpc>
              <a:spcBef>
                <a:spcPts val="0"/>
              </a:spcBef>
              <a:spcAft>
                <a:spcPts val="0"/>
              </a:spcAft>
              <a:buClr>
                <a:schemeClr val="dk1"/>
              </a:buClr>
              <a:buSzPct val="100000"/>
              <a:buAutoNum type="arabicPeriod"/>
            </a:pPr>
            <a:r>
              <a:rPr lang="en-US" sz="6600" dirty="0" err="1" smtClean="0">
                <a:solidFill>
                  <a:schemeClr val="dk1"/>
                </a:solidFill>
                <a:latin typeface="Century Gothic"/>
                <a:ea typeface="Century Gothic"/>
                <a:cs typeface="Century Gothic"/>
                <a:sym typeface="Century Gothic"/>
              </a:rPr>
              <a:t>Gissel</a:t>
            </a:r>
            <a:r>
              <a:rPr lang="en-US" sz="6600" dirty="0" smtClean="0">
                <a:solidFill>
                  <a:schemeClr val="dk1"/>
                </a:solidFill>
                <a:latin typeface="Century Gothic"/>
                <a:ea typeface="Century Gothic"/>
                <a:cs typeface="Century Gothic"/>
                <a:sym typeface="Century Gothic"/>
              </a:rPr>
              <a:t> </a:t>
            </a:r>
            <a:r>
              <a:rPr lang="en-US" sz="6600" dirty="0" err="1" smtClean="0">
                <a:solidFill>
                  <a:schemeClr val="dk1"/>
                </a:solidFill>
                <a:latin typeface="Century Gothic"/>
                <a:ea typeface="Century Gothic"/>
                <a:cs typeface="Century Gothic"/>
                <a:sym typeface="Century Gothic"/>
              </a:rPr>
              <a:t>Tena</a:t>
            </a:r>
            <a:endParaRPr lang="en-US" sz="6600" dirty="0" smtClean="0">
              <a:solidFill>
                <a:schemeClr val="dk1"/>
              </a:solidFill>
              <a:latin typeface="Century Gothic"/>
              <a:ea typeface="Century Gothic"/>
              <a:cs typeface="Century Gothic"/>
              <a:sym typeface="Century Gothic"/>
            </a:endParaRPr>
          </a:p>
          <a:p>
            <a:pPr marL="495300" marR="0" lvl="0" indent="-457200" rtl="0">
              <a:lnSpc>
                <a:spcPct val="100000"/>
              </a:lnSpc>
              <a:spcBef>
                <a:spcPts val="0"/>
              </a:spcBef>
              <a:spcAft>
                <a:spcPts val="0"/>
              </a:spcAft>
              <a:buClr>
                <a:schemeClr val="dk1"/>
              </a:buClr>
              <a:buSzPct val="100000"/>
              <a:buAutoNum type="arabicPeriod"/>
            </a:pPr>
            <a:r>
              <a:rPr lang="en-US" sz="6600" dirty="0" smtClean="0">
                <a:solidFill>
                  <a:schemeClr val="dk1"/>
                </a:solidFill>
                <a:latin typeface="Century Gothic"/>
                <a:ea typeface="Century Gothic"/>
                <a:cs typeface="Century Gothic"/>
                <a:sym typeface="Century Gothic"/>
              </a:rPr>
              <a:t>Jasmeet </a:t>
            </a:r>
            <a:r>
              <a:rPr lang="en-US" sz="6600" dirty="0" err="1" smtClean="0">
                <a:solidFill>
                  <a:schemeClr val="dk1"/>
                </a:solidFill>
                <a:latin typeface="Century Gothic"/>
                <a:ea typeface="Century Gothic"/>
                <a:cs typeface="Century Gothic"/>
                <a:sym typeface="Century Gothic"/>
              </a:rPr>
              <a:t>Jande</a:t>
            </a:r>
            <a:endParaRPr lang="en-US" sz="66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List of People</a:t>
            </a:r>
            <a:endParaRPr lang="en-US" sz="2800" b="0" i="0" u="none" strike="noStrike" cap="none" dirty="0">
              <a:solidFill>
                <a:schemeClr val="lt1"/>
              </a:solidFill>
              <a:latin typeface="Century Gothic"/>
              <a:ea typeface="Century Gothic"/>
              <a:cs typeface="Century Gothic"/>
              <a:sym typeface="Century Gothic"/>
            </a:endParaRP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494276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49"/>
            <a:ext cx="11116200" cy="236723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smtClean="0">
                <a:solidFill>
                  <a:schemeClr val="dk1"/>
                </a:solidFill>
                <a:latin typeface="Century Gothic"/>
                <a:ea typeface="Century Gothic"/>
                <a:cs typeface="Century Gothic"/>
                <a:sym typeface="Century Gothic"/>
              </a:rPr>
              <a:t>Key Club T-Shirts</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Now available at the Student Store for $12</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If you got one at Fall Rally, you can pay at the </a:t>
            </a:r>
            <a:r>
              <a:rPr lang="en-US" sz="3600" dirty="0">
                <a:solidFill>
                  <a:schemeClr val="dk1"/>
                </a:solidFill>
                <a:latin typeface="Century Gothic"/>
                <a:ea typeface="Century Gothic"/>
                <a:cs typeface="Century Gothic"/>
                <a:sym typeface="Century Gothic"/>
              </a:rPr>
              <a:t>S</a:t>
            </a:r>
            <a:r>
              <a:rPr lang="en-US" sz="3600" dirty="0" smtClean="0">
                <a:solidFill>
                  <a:schemeClr val="dk1"/>
                </a:solidFill>
                <a:latin typeface="Century Gothic"/>
                <a:ea typeface="Century Gothic"/>
                <a:cs typeface="Century Gothic"/>
                <a:sym typeface="Century Gothic"/>
              </a:rPr>
              <a:t>tudent </a:t>
            </a:r>
            <a:r>
              <a:rPr lang="en-US" sz="3600" dirty="0">
                <a:solidFill>
                  <a:schemeClr val="dk1"/>
                </a:solidFill>
                <a:latin typeface="Century Gothic"/>
                <a:ea typeface="Century Gothic"/>
                <a:cs typeface="Century Gothic"/>
                <a:sym typeface="Century Gothic"/>
              </a:rPr>
              <a:t>S</a:t>
            </a:r>
            <a:r>
              <a:rPr lang="en-US" sz="3600" dirty="0" smtClean="0">
                <a:solidFill>
                  <a:schemeClr val="dk1"/>
                </a:solidFill>
                <a:latin typeface="Century Gothic"/>
                <a:ea typeface="Century Gothic"/>
                <a:cs typeface="Century Gothic"/>
                <a:sym typeface="Century Gothic"/>
              </a:rPr>
              <a:t>tore!</a:t>
            </a:r>
          </a:p>
          <a:p>
            <a:pPr marL="571500" marR="0" lvl="0" indent="-533400" algn="ctr" rtl="0">
              <a:lnSpc>
                <a:spcPct val="100000"/>
              </a:lnSpc>
              <a:spcBef>
                <a:spcPts val="0"/>
              </a:spcBef>
              <a:spcAft>
                <a:spcPts val="0"/>
              </a:spcAft>
              <a:buClr>
                <a:schemeClr val="dk1"/>
              </a:buClr>
              <a:buSzPct val="100000"/>
              <a:buFont typeface="Arial"/>
              <a:buChar char="•"/>
            </a:pPr>
            <a:endParaRPr lang="en-US" sz="36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610933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525740"/>
            <a:ext cx="11116200" cy="3324269"/>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5400" b="1" dirty="0" smtClean="0">
                <a:solidFill>
                  <a:schemeClr val="dk1"/>
                </a:solidFill>
                <a:latin typeface="Century Gothic"/>
                <a:ea typeface="Century Gothic"/>
                <a:cs typeface="Century Gothic"/>
                <a:sym typeface="Century Gothic"/>
              </a:rPr>
              <a:t>T-Shirts</a:t>
            </a:r>
          </a:p>
          <a:p>
            <a:pPr marL="571500" marR="0" lvl="0" indent="-533400" algn="ctr" rtl="0">
              <a:lnSpc>
                <a:spcPct val="100000"/>
              </a:lnSpc>
              <a:spcBef>
                <a:spcPts val="0"/>
              </a:spcBef>
              <a:spcAft>
                <a:spcPts val="0"/>
              </a:spcAft>
              <a:buClr>
                <a:schemeClr val="dk1"/>
              </a:buClr>
              <a:buSzPct val="100000"/>
              <a:buFont typeface="Arial"/>
              <a:buChar char="•"/>
            </a:pPr>
            <a:r>
              <a:rPr lang="en-US" sz="5400" dirty="0" smtClean="0">
                <a:solidFill>
                  <a:schemeClr val="dk1"/>
                </a:solidFill>
                <a:latin typeface="Century Gothic"/>
                <a:ea typeface="Century Gothic"/>
                <a:cs typeface="Century Gothic"/>
                <a:sym typeface="Century Gothic"/>
              </a:rPr>
              <a:t>If your name is on this list please turn in your money to the student store!</a:t>
            </a:r>
          </a:p>
          <a:p>
            <a:pPr marL="38100" marR="0" lvl="0" algn="ctr" rtl="0">
              <a:lnSpc>
                <a:spcPct val="100000"/>
              </a:lnSpc>
              <a:spcBef>
                <a:spcPts val="0"/>
              </a:spcBef>
              <a:spcAft>
                <a:spcPts val="0"/>
              </a:spcAft>
              <a:buClr>
                <a:schemeClr val="dk1"/>
              </a:buClr>
              <a:buSzPct val="100000"/>
            </a:pPr>
            <a:endParaRPr lang="en-US" sz="54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989693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176284"/>
            <a:ext cx="11116200" cy="40004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495300" marR="0" lvl="0" indent="-457200" rtl="0">
              <a:lnSpc>
                <a:spcPct val="100000"/>
              </a:lnSpc>
              <a:spcBef>
                <a:spcPts val="0"/>
              </a:spcBef>
              <a:spcAft>
                <a:spcPts val="0"/>
              </a:spcAft>
              <a:buClr>
                <a:schemeClr val="dk1"/>
              </a:buClr>
              <a:buSzPct val="100000"/>
              <a:buAutoNum type="arabicPeriod"/>
            </a:pPr>
            <a:r>
              <a:rPr lang="en-US" sz="6000" dirty="0" err="1" smtClean="0">
                <a:solidFill>
                  <a:schemeClr val="dk1"/>
                </a:solidFill>
                <a:latin typeface="Century Gothic"/>
                <a:ea typeface="Century Gothic"/>
                <a:cs typeface="Century Gothic"/>
                <a:sym typeface="Century Gothic"/>
              </a:rPr>
              <a:t>Athina</a:t>
            </a:r>
            <a:r>
              <a:rPr lang="en-US" sz="6000" dirty="0" smtClean="0">
                <a:solidFill>
                  <a:schemeClr val="dk1"/>
                </a:solidFill>
                <a:latin typeface="Century Gothic"/>
                <a:ea typeface="Century Gothic"/>
                <a:cs typeface="Century Gothic"/>
                <a:sym typeface="Century Gothic"/>
              </a:rPr>
              <a:t> </a:t>
            </a:r>
            <a:r>
              <a:rPr lang="en-US" sz="6000" dirty="0" err="1" smtClean="0">
                <a:solidFill>
                  <a:schemeClr val="dk1"/>
                </a:solidFill>
                <a:latin typeface="Century Gothic"/>
                <a:ea typeface="Century Gothic"/>
                <a:cs typeface="Century Gothic"/>
                <a:sym typeface="Century Gothic"/>
              </a:rPr>
              <a:t>Dumaran</a:t>
            </a:r>
            <a:endParaRPr lang="en-US" sz="6000" dirty="0" smtClean="0">
              <a:solidFill>
                <a:schemeClr val="dk1"/>
              </a:solidFill>
              <a:latin typeface="Century Gothic"/>
              <a:ea typeface="Century Gothic"/>
              <a:cs typeface="Century Gothic"/>
              <a:sym typeface="Century Gothic"/>
            </a:endParaRPr>
          </a:p>
          <a:p>
            <a:pPr marL="495300" marR="0" lvl="0" indent="-457200" rtl="0">
              <a:lnSpc>
                <a:spcPct val="100000"/>
              </a:lnSpc>
              <a:spcBef>
                <a:spcPts val="0"/>
              </a:spcBef>
              <a:spcAft>
                <a:spcPts val="0"/>
              </a:spcAft>
              <a:buClr>
                <a:schemeClr val="dk1"/>
              </a:buClr>
              <a:buSzPct val="100000"/>
              <a:buAutoNum type="arabicPeriod"/>
            </a:pPr>
            <a:r>
              <a:rPr lang="en-US" sz="6000" dirty="0" err="1" smtClean="0">
                <a:solidFill>
                  <a:schemeClr val="dk1"/>
                </a:solidFill>
                <a:latin typeface="Century Gothic"/>
                <a:ea typeface="Century Gothic"/>
                <a:cs typeface="Century Gothic"/>
                <a:sym typeface="Century Gothic"/>
              </a:rPr>
              <a:t>Parminder</a:t>
            </a:r>
            <a:r>
              <a:rPr lang="en-US" sz="6000" dirty="0" smtClean="0">
                <a:solidFill>
                  <a:schemeClr val="dk1"/>
                </a:solidFill>
                <a:latin typeface="Century Gothic"/>
                <a:ea typeface="Century Gothic"/>
                <a:cs typeface="Century Gothic"/>
                <a:sym typeface="Century Gothic"/>
              </a:rPr>
              <a:t> Kaur</a:t>
            </a:r>
          </a:p>
          <a:p>
            <a:pPr marL="495300" marR="0" lvl="0" indent="-457200" rtl="0">
              <a:lnSpc>
                <a:spcPct val="100000"/>
              </a:lnSpc>
              <a:spcBef>
                <a:spcPts val="0"/>
              </a:spcBef>
              <a:spcAft>
                <a:spcPts val="0"/>
              </a:spcAft>
              <a:buClr>
                <a:schemeClr val="dk1"/>
              </a:buClr>
              <a:buSzPct val="100000"/>
              <a:buAutoNum type="arabicPeriod"/>
            </a:pPr>
            <a:r>
              <a:rPr lang="en-US" sz="6000" dirty="0" smtClean="0">
                <a:solidFill>
                  <a:schemeClr val="dk1"/>
                </a:solidFill>
                <a:latin typeface="Century Gothic"/>
                <a:ea typeface="Century Gothic"/>
                <a:cs typeface="Century Gothic"/>
                <a:sym typeface="Century Gothic"/>
              </a:rPr>
              <a:t>Amit </a:t>
            </a:r>
            <a:r>
              <a:rPr lang="en-US" sz="6000" dirty="0" err="1" smtClean="0">
                <a:solidFill>
                  <a:schemeClr val="dk1"/>
                </a:solidFill>
                <a:latin typeface="Century Gothic"/>
                <a:ea typeface="Century Gothic"/>
                <a:cs typeface="Century Gothic"/>
                <a:sym typeface="Century Gothic"/>
              </a:rPr>
              <a:t>Lally</a:t>
            </a:r>
            <a:endParaRPr lang="en-US" sz="6000" dirty="0" smtClean="0">
              <a:solidFill>
                <a:schemeClr val="dk1"/>
              </a:solidFill>
              <a:latin typeface="Century Gothic"/>
              <a:ea typeface="Century Gothic"/>
              <a:cs typeface="Century Gothic"/>
              <a:sym typeface="Century Gothic"/>
            </a:endParaRPr>
          </a:p>
          <a:p>
            <a:pPr marL="495300" marR="0" lvl="0" indent="-457200" rtl="0">
              <a:lnSpc>
                <a:spcPct val="100000"/>
              </a:lnSpc>
              <a:spcBef>
                <a:spcPts val="0"/>
              </a:spcBef>
              <a:spcAft>
                <a:spcPts val="0"/>
              </a:spcAft>
              <a:buClr>
                <a:schemeClr val="dk1"/>
              </a:buClr>
              <a:buSzPct val="100000"/>
              <a:buAutoNum type="arabicPeriod"/>
            </a:pPr>
            <a:r>
              <a:rPr lang="en-US" sz="6000" dirty="0" smtClean="0">
                <a:solidFill>
                  <a:schemeClr val="dk1"/>
                </a:solidFill>
                <a:latin typeface="Century Gothic"/>
                <a:ea typeface="Century Gothic"/>
                <a:cs typeface="Century Gothic"/>
                <a:sym typeface="Century Gothic"/>
              </a:rPr>
              <a:t>Alyssa </a:t>
            </a:r>
            <a:r>
              <a:rPr lang="en-US" sz="6000" dirty="0" err="1" smtClean="0">
                <a:solidFill>
                  <a:schemeClr val="dk1"/>
                </a:solidFill>
                <a:latin typeface="Century Gothic"/>
                <a:ea typeface="Century Gothic"/>
                <a:cs typeface="Century Gothic"/>
                <a:sym typeface="Century Gothic"/>
              </a:rPr>
              <a:t>Tinoco</a:t>
            </a:r>
            <a:endParaRPr lang="en-US" sz="60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List of People</a:t>
            </a:r>
            <a:endParaRPr lang="en-US" sz="2800" b="0" i="0" u="none" strike="noStrike" cap="none" dirty="0">
              <a:solidFill>
                <a:schemeClr val="lt1"/>
              </a:solidFill>
              <a:latin typeface="Century Gothic"/>
              <a:ea typeface="Century Gothic"/>
              <a:cs typeface="Century Gothic"/>
              <a:sym typeface="Century Gothic"/>
            </a:endParaRP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26667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30" name="Shape 33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31" name="Shape 331"/>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smtClean="0">
                <a:solidFill>
                  <a:schemeClr val="dk1"/>
                </a:solidFill>
                <a:latin typeface="Century Gothic"/>
                <a:ea typeface="Century Gothic"/>
                <a:cs typeface="Century Gothic"/>
                <a:sym typeface="Century Gothic"/>
              </a:rPr>
              <a:t>We wish you a Merry Christmas</a:t>
            </a:r>
          </a:p>
          <a:p>
            <a:pPr marL="0" marR="0" lvl="0" indent="0" algn="ctr" rtl="0">
              <a:lnSpc>
                <a:spcPct val="100000"/>
              </a:lnSpc>
              <a:spcBef>
                <a:spcPts val="0"/>
              </a:spcBef>
              <a:spcAft>
                <a:spcPts val="0"/>
              </a:spcAft>
              <a:buClr>
                <a:schemeClr val="dk1"/>
              </a:buClr>
              <a:buSzPct val="25000"/>
              <a:buFont typeface="Century Gothic"/>
              <a:buNone/>
            </a:pPr>
            <a:r>
              <a:rPr lang="en-US" sz="4000" dirty="0" smtClean="0">
                <a:solidFill>
                  <a:schemeClr val="dk1"/>
                </a:solidFill>
                <a:latin typeface="Century Gothic"/>
                <a:ea typeface="Century Gothic"/>
                <a:cs typeface="Century Gothic"/>
                <a:sym typeface="Century Gothic"/>
              </a:rPr>
              <a:t>We wish you a Merry Christmas</a:t>
            </a:r>
          </a:p>
          <a:p>
            <a:pPr marL="0" marR="0" lvl="0" indent="0" algn="ctr" rtl="0">
              <a:lnSpc>
                <a:spcPct val="100000"/>
              </a:lnSpc>
              <a:spcBef>
                <a:spcPts val="0"/>
              </a:spcBef>
              <a:spcAft>
                <a:spcPts val="0"/>
              </a:spcAft>
              <a:buClr>
                <a:schemeClr val="dk1"/>
              </a:buClr>
              <a:buSzPct val="25000"/>
              <a:buFont typeface="Century Gothic"/>
              <a:buNone/>
            </a:pPr>
            <a:r>
              <a:rPr lang="en-US" sz="4000" b="1" i="0" u="none" strike="noStrike" cap="none" dirty="0" smtClean="0">
                <a:solidFill>
                  <a:schemeClr val="dk1"/>
                </a:solidFill>
                <a:latin typeface="Century Gothic"/>
                <a:ea typeface="Century Gothic"/>
                <a:cs typeface="Century Gothic"/>
                <a:sym typeface="Century Gothic"/>
              </a:rPr>
              <a:t>And a Happy New Year!</a:t>
            </a:r>
            <a:endParaRPr lang="en-US" sz="4000" b="1" i="0" u="none" strike="noStrike" cap="none" dirty="0">
              <a:solidFill>
                <a:schemeClr val="dk1"/>
              </a:solidFill>
              <a:latin typeface="Century Gothic"/>
              <a:ea typeface="Century Gothic"/>
              <a:cs typeface="Century Gothic"/>
              <a:sym typeface="Century Gothic"/>
            </a:endParaRPr>
          </a:p>
        </p:txBody>
      </p:sp>
      <p:pic>
        <p:nvPicPr>
          <p:cNvPr id="332" name="Shape 332"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33" name="Shape 333"/>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34" name="Shape 334"/>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Christmas Caroling!</a:t>
            </a:r>
            <a:endParaRPr lang="en-US" sz="2800" b="0" i="0" u="none" strike="noStrike" cap="none" dirty="0">
              <a:solidFill>
                <a:schemeClr val="lt1"/>
              </a:solidFill>
              <a:latin typeface="Century Gothic"/>
              <a:ea typeface="Century Gothic"/>
              <a:cs typeface="Century Gothic"/>
              <a:sym typeface="Century Gothic"/>
            </a:endParaRPr>
          </a:p>
        </p:txBody>
      </p:sp>
      <p:pic>
        <p:nvPicPr>
          <p:cNvPr id="335" name="Shape 335"/>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81" name="Shape 381" descr="http://www.cnhkeyclub.org/downloads/Resources/Graphics/Bees/1617/GD_BeeSubmissions_10/GD_ITrinh_10_1617.png"/>
          <p:cNvPicPr preferRelativeResize="0"/>
          <p:nvPr/>
        </p:nvPicPr>
        <p:blipFill rotWithShape="1">
          <a:blip r:embed="rId3">
            <a:alphaModFix/>
          </a:blip>
          <a:srcRect/>
          <a:stretch/>
        </p:blipFill>
        <p:spPr>
          <a:xfrm>
            <a:off x="8436136" y="1828800"/>
            <a:ext cx="3755864" cy="3343701"/>
          </a:xfrm>
          <a:prstGeom prst="rect">
            <a:avLst/>
          </a:prstGeom>
          <a:noFill/>
          <a:ln>
            <a:noFill/>
          </a:ln>
        </p:spPr>
      </p:pic>
      <p:sp>
        <p:nvSpPr>
          <p:cNvPr id="374" name="Shape 374"/>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75" name="Shape 375"/>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376" name="Shape 376" descr="CNHlogo.png"/>
          <p:cNvPicPr preferRelativeResize="0"/>
          <p:nvPr/>
        </p:nvPicPr>
        <p:blipFill rotWithShape="1">
          <a:blip r:embed="rId4">
            <a:alphaModFix/>
          </a:blip>
          <a:srcRect/>
          <a:stretch/>
        </p:blipFill>
        <p:spPr>
          <a:xfrm>
            <a:off x="243840" y="77762"/>
            <a:ext cx="1419296" cy="1377025"/>
          </a:xfrm>
          <a:prstGeom prst="rect">
            <a:avLst/>
          </a:prstGeom>
          <a:noFill/>
          <a:ln>
            <a:noFill/>
          </a:ln>
        </p:spPr>
      </p:pic>
      <p:pic>
        <p:nvPicPr>
          <p:cNvPr id="377" name="Shape 377"/>
          <p:cNvPicPr preferRelativeResize="0"/>
          <p:nvPr/>
        </p:nvPicPr>
        <p:blipFill rotWithShape="1">
          <a:blip r:embed="rId5">
            <a:alphaModFix/>
          </a:blip>
          <a:srcRect/>
          <a:stretch/>
        </p:blipFill>
        <p:spPr>
          <a:xfrm>
            <a:off x="0" y="1592504"/>
            <a:ext cx="11964097" cy="457200"/>
          </a:xfrm>
          <a:prstGeom prst="rect">
            <a:avLst/>
          </a:prstGeom>
          <a:noFill/>
          <a:ln>
            <a:noFill/>
          </a:ln>
        </p:spPr>
      </p:pic>
      <p:sp>
        <p:nvSpPr>
          <p:cNvPr id="378" name="Shape 378"/>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Treasurer’s Report</a:t>
            </a:r>
          </a:p>
        </p:txBody>
      </p:sp>
      <p:sp>
        <p:nvSpPr>
          <p:cNvPr id="379" name="Shape 379"/>
          <p:cNvSpPr/>
          <p:nvPr/>
        </p:nvSpPr>
        <p:spPr>
          <a:xfrm>
            <a:off x="881675" y="2275189"/>
            <a:ext cx="10350600" cy="3464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Club dues</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$11.50</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$3.50 donation to </a:t>
            </a:r>
            <a:r>
              <a:rPr lang="en-US" sz="3200" b="0" i="0" u="none" strike="noStrike" cap="none" dirty="0" smtClean="0">
                <a:solidFill>
                  <a:schemeClr val="dk1"/>
                </a:solidFill>
                <a:latin typeface="Century Gothic"/>
                <a:ea typeface="Century Gothic"/>
                <a:cs typeface="Century Gothic"/>
                <a:sym typeface="Century Gothic"/>
              </a:rPr>
              <a:t>club</a:t>
            </a:r>
            <a:endParaRPr lang="en-US" sz="3200" dirty="0" smtClean="0">
              <a:solidFill>
                <a:schemeClr val="dk1"/>
              </a:solidFill>
              <a:latin typeface="Century Gothic"/>
              <a:ea typeface="Century Gothic"/>
              <a:cs typeface="Century Gothic"/>
              <a:sym typeface="Century Gothic"/>
            </a:endParaRP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smtClean="0">
                <a:solidFill>
                  <a:schemeClr val="dk1"/>
                </a:solidFill>
                <a:latin typeface="Century Gothic"/>
                <a:ea typeface="Century Gothic"/>
                <a:cs typeface="Century Gothic"/>
                <a:sym typeface="Century Gothic"/>
              </a:rPr>
              <a:t>Lets report on our balance in our account</a:t>
            </a:r>
            <a:r>
              <a:rPr lang="en-US" sz="3200" dirty="0">
                <a:solidFill>
                  <a:schemeClr val="dk1"/>
                </a:solidFill>
                <a:latin typeface="Century Gothic"/>
                <a:ea typeface="Century Gothic"/>
                <a:cs typeface="Century Gothic"/>
                <a:sym typeface="Century Gothic"/>
              </a:rPr>
              <a:t> </a:t>
            </a:r>
            <a:r>
              <a:rPr lang="en-US" sz="3200" dirty="0" smtClean="0">
                <a:solidFill>
                  <a:schemeClr val="dk1"/>
                </a:solidFill>
                <a:latin typeface="Century Gothic"/>
                <a:ea typeface="Century Gothic"/>
                <a:cs typeface="Century Gothic"/>
                <a:sym typeface="Century Gothic"/>
              </a:rPr>
              <a:t>and upcoming expenses</a:t>
            </a:r>
            <a:endParaRPr lang="en-US" sz="3200" b="0" i="0" u="none" strike="noStrike" cap="none" dirty="0" smtClean="0">
              <a:solidFill>
                <a:schemeClr val="dk1"/>
              </a:solidFill>
              <a:latin typeface="Century Gothic"/>
              <a:ea typeface="Century Gothic"/>
              <a:cs typeface="Century Gothic"/>
              <a:sym typeface="Century Gothic"/>
            </a:endParaRPr>
          </a:p>
        </p:txBody>
      </p:sp>
      <p:pic>
        <p:nvPicPr>
          <p:cNvPr id="380" name="Shape 380"/>
          <p:cNvPicPr preferRelativeResize="0"/>
          <p:nvPr/>
        </p:nvPicPr>
        <p:blipFill rotWithShape="1">
          <a:blip r:embed="rId6">
            <a:alphaModFix/>
          </a:blip>
          <a:srcRect/>
          <a:stretch/>
        </p:blipFill>
        <p:spPr>
          <a:xfrm>
            <a:off x="6094476" y="4844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87" name="Shape 38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88" name="Shape 388"/>
          <p:cNvSpPr txBox="1"/>
          <p:nvPr/>
        </p:nvSpPr>
        <p:spPr>
          <a:xfrm>
            <a:off x="258419" y="2147760"/>
            <a:ext cx="11675161" cy="415498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Please make sure you sign in with the event chair when you get to a service event or else you hours WILL NOT be counted!</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Please make sure that if you sign up for an event, you come because when you sign up you are making a commitment and your other members will be counting on you!</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If you signed up for an event, but cannot make it to the event, make sure you let an officer, advisor, or the event chair know!</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If you did not sign up for an event, but are planning on attending, please contact an officer, advisor, or the event chair, letting us know you will be attending</a:t>
            </a:r>
          </a:p>
        </p:txBody>
      </p:sp>
      <p:pic>
        <p:nvPicPr>
          <p:cNvPr id="389" name="Shape 389"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390" name="Shape 390"/>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391" name="Shape 391"/>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Friendly Reminders</a:t>
            </a:r>
          </a:p>
        </p:txBody>
      </p:sp>
      <p:pic>
        <p:nvPicPr>
          <p:cNvPr id="392" name="Shape 392"/>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98" name="Shape 39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99" name="Shape 399"/>
          <p:cNvSpPr txBox="1"/>
          <p:nvPr/>
        </p:nvSpPr>
        <p:spPr>
          <a:xfrm>
            <a:off x="287424" y="2285010"/>
            <a:ext cx="11477702" cy="3785652"/>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dirty="0">
                <a:solidFill>
                  <a:schemeClr val="dk1"/>
                </a:solidFill>
                <a:latin typeface="Century Gothic"/>
                <a:ea typeface="Century Gothic"/>
                <a:cs typeface="Century Gothic"/>
                <a:sym typeface="Century Gothic"/>
              </a:rPr>
              <a:t>OFFICER CONTACT INFORMATION</a:t>
            </a:r>
          </a:p>
          <a:p>
            <a:pPr marL="0" marR="0" lvl="0" indent="0" algn="ctr" rtl="0">
              <a:lnSpc>
                <a:spcPct val="100000"/>
              </a:lnSpc>
              <a:spcBef>
                <a:spcPts val="0"/>
              </a:spcBef>
              <a:spcAft>
                <a:spcPts val="0"/>
              </a:spcAft>
              <a:buClr>
                <a:srgbClr val="000000"/>
              </a:buClr>
              <a:buFont typeface="Arial"/>
              <a:buNone/>
            </a:pPr>
            <a:endParaRPr sz="20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Lieutenant Governor – </a:t>
            </a:r>
            <a:r>
              <a:rPr lang="en-US" sz="2000" b="0" i="0" u="none" strike="noStrike" cap="none" dirty="0">
                <a:solidFill>
                  <a:schemeClr val="dk1"/>
                </a:solidFill>
                <a:latin typeface="Century Gothic"/>
                <a:ea typeface="Century Gothic"/>
                <a:cs typeface="Century Gothic"/>
                <a:sym typeface="Century Gothic"/>
              </a:rPr>
              <a:t>d14.cnhkc.ltg@gmail.com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PRESIDENT –  </a:t>
            </a:r>
            <a:r>
              <a:rPr lang="en-US" sz="2000" b="0" i="0" u="none" strike="noStrike" cap="none" dirty="0">
                <a:solidFill>
                  <a:schemeClr val="dk1"/>
                </a:solidFill>
                <a:latin typeface="Century Gothic"/>
                <a:ea typeface="Century Gothic"/>
                <a:cs typeface="Century Gothic"/>
                <a:sym typeface="Century Gothic"/>
              </a:rPr>
              <a:t>yc.kc.president@gmail.com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VICE PRESIDENT –  </a:t>
            </a:r>
            <a:r>
              <a:rPr lang="en-US" sz="2000" b="0" i="0" u="none" strike="noStrike" cap="none" dirty="0">
                <a:solidFill>
                  <a:schemeClr val="dk1"/>
                </a:solidFill>
                <a:latin typeface="Century Gothic"/>
                <a:ea typeface="Century Gothic"/>
                <a:cs typeface="Century Gothic"/>
                <a:sym typeface="Century Gothic"/>
              </a:rPr>
              <a:t>yc.kc.vicepres@gmail.com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SECRETARY –  </a:t>
            </a:r>
            <a:r>
              <a:rPr lang="en-US" sz="2000" b="0" i="0" u="none" strike="noStrike" cap="none" dirty="0">
                <a:solidFill>
                  <a:schemeClr val="dk1"/>
                </a:solidFill>
                <a:latin typeface="Century Gothic"/>
                <a:ea typeface="Century Gothic"/>
                <a:cs typeface="Century Gothic"/>
                <a:sym typeface="Century Gothic"/>
              </a:rPr>
              <a:t>yc.kc.secretary@gmail.com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TREASURER –  </a:t>
            </a:r>
            <a:r>
              <a:rPr lang="en-US" sz="2000" b="0" i="0" u="none" strike="noStrike" cap="none" dirty="0">
                <a:solidFill>
                  <a:schemeClr val="dk1"/>
                </a:solidFill>
                <a:latin typeface="Century Gothic"/>
                <a:ea typeface="Century Gothic"/>
                <a:cs typeface="Century Gothic"/>
                <a:sym typeface="Century Gothic"/>
              </a:rPr>
              <a:t>yc.kc.treasurer@gmail.com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EDITOR –  </a:t>
            </a:r>
            <a:r>
              <a:rPr lang="en-US" sz="2000" b="0" i="0" u="none" strike="noStrike" cap="none" dirty="0">
                <a:solidFill>
                  <a:schemeClr val="dk1"/>
                </a:solidFill>
                <a:latin typeface="Century Gothic"/>
                <a:ea typeface="Century Gothic"/>
                <a:cs typeface="Century Gothic"/>
                <a:sym typeface="Century Gothic"/>
              </a:rPr>
              <a:t>yc.kc.editor@gmail.com</a:t>
            </a:r>
          </a:p>
          <a:p>
            <a:pPr marL="0" marR="0" lvl="0" indent="0" algn="ctr" rtl="0">
              <a:lnSpc>
                <a:spcPct val="100000"/>
              </a:lnSpc>
              <a:spcBef>
                <a:spcPts val="0"/>
              </a:spcBef>
              <a:spcAft>
                <a:spcPts val="0"/>
              </a:spcAft>
              <a:buClr>
                <a:srgbClr val="000000"/>
              </a:buClr>
              <a:buFont typeface="Arial"/>
              <a:buNone/>
            </a:pPr>
            <a:endParaRPr sz="20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dirty="0">
                <a:solidFill>
                  <a:schemeClr val="dk1"/>
                </a:solidFill>
                <a:latin typeface="Century Gothic"/>
                <a:ea typeface="Century Gothic"/>
                <a:cs typeface="Century Gothic"/>
                <a:sym typeface="Century Gothic"/>
              </a:rPr>
              <a:t>IF YOU HAVE ANY PICTURES FROM SERVICE EVENTS, WE WANT THEM!!! PLEASE SEND THEM TO THE CLUB EDITOR, OR OTHER OFFICERS SO WE CAN PUT THEM IN NEWSLETTERS, THE CLUB WEBSITE, ETC.!!!</a:t>
            </a:r>
          </a:p>
        </p:txBody>
      </p:sp>
      <p:pic>
        <p:nvPicPr>
          <p:cNvPr id="400" name="Shape 400"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01" name="Shape 401"/>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02" name="Shape 402"/>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Contact Us</a:t>
            </a:r>
          </a:p>
        </p:txBody>
      </p:sp>
      <p:pic>
        <p:nvPicPr>
          <p:cNvPr id="403" name="Shape 403"/>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02" name="Shape 102"/>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pic>
        <p:nvPicPr>
          <p:cNvPr id="103" name="Shape 103" descr="CNHlogo.png"/>
          <p:cNvPicPr preferRelativeResize="0"/>
          <p:nvPr/>
        </p:nvPicPr>
        <p:blipFill rotWithShape="1">
          <a:blip r:embed="rId3">
            <a:alphaModFix/>
          </a:blip>
          <a:srcRect/>
          <a:stretch/>
        </p:blipFill>
        <p:spPr>
          <a:xfrm>
            <a:off x="293592" y="106038"/>
            <a:ext cx="1419296" cy="1377025"/>
          </a:xfrm>
          <a:prstGeom prst="rect">
            <a:avLst/>
          </a:prstGeom>
          <a:noFill/>
          <a:ln>
            <a:noFill/>
          </a:ln>
        </p:spPr>
      </p:pic>
      <p:pic>
        <p:nvPicPr>
          <p:cNvPr id="104" name="Shape 104"/>
          <p:cNvPicPr preferRelativeResize="0"/>
          <p:nvPr/>
        </p:nvPicPr>
        <p:blipFill rotWithShape="1">
          <a:blip r:embed="rId4">
            <a:alphaModFix/>
          </a:blip>
          <a:srcRect/>
          <a:stretch/>
        </p:blipFill>
        <p:spPr>
          <a:xfrm>
            <a:off x="1" y="1592504"/>
            <a:ext cx="11967088" cy="457200"/>
          </a:xfrm>
          <a:prstGeom prst="rect">
            <a:avLst/>
          </a:prstGeom>
          <a:noFill/>
          <a:ln>
            <a:noFill/>
          </a:ln>
        </p:spPr>
      </p:pic>
      <p:sp>
        <p:nvSpPr>
          <p:cNvPr id="105" name="Shape 105"/>
          <p:cNvSpPr txBox="1"/>
          <p:nvPr/>
        </p:nvSpPr>
        <p:spPr>
          <a:xfrm>
            <a:off x="293592" y="3111727"/>
            <a:ext cx="11604812" cy="328907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I pledge on my honor to uphold the objects of Key Club International; </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To build my home school and community;</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To serve my nation and god;</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And to combat all forces which tend to undermine these institutions </a:t>
            </a:r>
          </a:p>
        </p:txBody>
      </p:sp>
      <p:sp>
        <p:nvSpPr>
          <p:cNvPr id="106" name="Shape 106"/>
          <p:cNvSpPr txBox="1"/>
          <p:nvPr/>
        </p:nvSpPr>
        <p:spPr>
          <a:xfrm>
            <a:off x="3355410" y="2403841"/>
            <a:ext cx="5481177"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800" b="1" i="0" u="none" strike="noStrike" cap="none" dirty="0">
                <a:solidFill>
                  <a:schemeClr val="dk1"/>
                </a:solidFill>
                <a:latin typeface="Century Gothic"/>
                <a:ea typeface="Century Gothic"/>
                <a:cs typeface="Century Gothic"/>
                <a:sym typeface="Century Gothic"/>
              </a:rPr>
              <a:t>KEY CLUB PLEDGE</a:t>
            </a:r>
          </a:p>
        </p:txBody>
      </p:sp>
      <p:pic>
        <p:nvPicPr>
          <p:cNvPr id="107" name="Shape 107"/>
          <p:cNvPicPr preferRelativeResize="0"/>
          <p:nvPr/>
        </p:nvPicPr>
        <p:blipFill rotWithShape="1">
          <a:blip r:embed="rId5">
            <a:alphaModFix/>
          </a:blip>
          <a:srcRect/>
          <a:stretch/>
        </p:blipFill>
        <p:spPr>
          <a:xfrm>
            <a:off x="6023039" y="522465"/>
            <a:ext cx="5626158" cy="566693"/>
          </a:xfrm>
          <a:prstGeom prst="rect">
            <a:avLst/>
          </a:prstGeom>
          <a:noFill/>
          <a:ln>
            <a:noFill/>
          </a:ln>
        </p:spPr>
      </p:pic>
      <p:sp>
        <p:nvSpPr>
          <p:cNvPr id="108" name="Shape 108"/>
          <p:cNvSpPr/>
          <p:nvPr/>
        </p:nvSpPr>
        <p:spPr>
          <a:xfrm>
            <a:off x="549518" y="1559494"/>
            <a:ext cx="1584082"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Pledges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09" name="Shape 40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410" name="Shape 410"/>
          <p:cNvSpPr txBox="1"/>
          <p:nvPr/>
        </p:nvSpPr>
        <p:spPr>
          <a:xfrm>
            <a:off x="287424" y="2421242"/>
            <a:ext cx="11477702" cy="341632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IF YOU CHAIR AN EVENT:</a:t>
            </a:r>
          </a:p>
          <a:p>
            <a:pPr marL="571500" marR="0" lvl="0" indent="-571500" algn="ctr" rtl="0">
              <a:lnSpc>
                <a:spcPct val="100000"/>
              </a:lnSpc>
              <a:spcBef>
                <a:spcPts val="0"/>
              </a:spcBef>
              <a:spcAft>
                <a:spcPts val="0"/>
              </a:spcAft>
              <a:buClr>
                <a:schemeClr val="dk1"/>
              </a:buClr>
              <a:buFont typeface="Arial"/>
              <a:buNone/>
            </a:pPr>
            <a:endParaRPr sz="3600" b="1"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Please make sure you send the </a:t>
            </a:r>
            <a:r>
              <a:rPr lang="en-US" sz="3600" b="1" i="0" u="none" strike="noStrike" cap="none" dirty="0">
                <a:solidFill>
                  <a:schemeClr val="dk1"/>
                </a:solidFill>
                <a:latin typeface="Century Gothic"/>
                <a:ea typeface="Century Gothic"/>
                <a:cs typeface="Century Gothic"/>
                <a:sym typeface="Century Gothic"/>
              </a:rPr>
              <a:t>ACCURATE</a:t>
            </a:r>
            <a:r>
              <a:rPr lang="en-US" sz="3600" b="0" i="0" u="none" strike="noStrike" cap="none" dirty="0">
                <a:solidFill>
                  <a:schemeClr val="dk1"/>
                </a:solidFill>
                <a:latin typeface="Century Gothic"/>
                <a:ea typeface="Century Gothic"/>
                <a:cs typeface="Century Gothic"/>
                <a:sym typeface="Century Gothic"/>
              </a:rPr>
              <a:t> hours report to the club secretary, </a:t>
            </a:r>
            <a:r>
              <a:rPr lang="en-US" sz="3600" b="1" dirty="0" smtClean="0">
                <a:solidFill>
                  <a:schemeClr val="dk1"/>
                </a:solidFill>
                <a:latin typeface="Century Gothic"/>
                <a:ea typeface="Century Gothic"/>
                <a:cs typeface="Century Gothic"/>
                <a:sym typeface="Century Gothic"/>
              </a:rPr>
              <a:t>SAM</a:t>
            </a:r>
            <a:r>
              <a:rPr lang="en-US" sz="3600" b="0" i="0" u="none" strike="noStrike" cap="none" dirty="0" smtClean="0">
                <a:solidFill>
                  <a:schemeClr val="dk1"/>
                </a:solidFill>
                <a:latin typeface="Century Gothic"/>
                <a:ea typeface="Century Gothic"/>
                <a:cs typeface="Century Gothic"/>
                <a:sym typeface="Century Gothic"/>
              </a:rPr>
              <a:t>, </a:t>
            </a:r>
            <a:r>
              <a:rPr lang="en-US" sz="3600" b="0" i="0" u="none" strike="noStrike" cap="none" dirty="0">
                <a:solidFill>
                  <a:schemeClr val="dk1"/>
                </a:solidFill>
                <a:latin typeface="Century Gothic"/>
                <a:ea typeface="Century Gothic"/>
                <a:cs typeface="Century Gothic"/>
                <a:sym typeface="Century Gothic"/>
              </a:rPr>
              <a:t>by </a:t>
            </a:r>
            <a:r>
              <a:rPr lang="en-US" sz="3600" b="1" i="0" u="none" strike="noStrike" cap="none" dirty="0">
                <a:solidFill>
                  <a:schemeClr val="dk1"/>
                </a:solidFill>
                <a:latin typeface="Century Gothic"/>
                <a:ea typeface="Century Gothic"/>
                <a:cs typeface="Century Gothic"/>
                <a:sym typeface="Century Gothic"/>
              </a:rPr>
              <a:t>EMAIL</a:t>
            </a:r>
          </a:p>
          <a:p>
            <a:pPr marL="571500" marR="0" lvl="0" indent="-571500" algn="ctr" rtl="0">
              <a:lnSpc>
                <a:spcPct val="100000"/>
              </a:lnSpc>
              <a:spcBef>
                <a:spcPts val="0"/>
              </a:spcBef>
              <a:spcAft>
                <a:spcPts val="0"/>
              </a:spcAft>
              <a:buClr>
                <a:schemeClr val="dk1"/>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yc.kc.secretary@gmail.com</a:t>
            </a:r>
          </a:p>
        </p:txBody>
      </p:sp>
      <p:pic>
        <p:nvPicPr>
          <p:cNvPr id="411" name="Shape 411"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12" name="Shape 412"/>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13" name="Shape 413"/>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Chair Reminders</a:t>
            </a:r>
          </a:p>
        </p:txBody>
      </p:sp>
      <p:pic>
        <p:nvPicPr>
          <p:cNvPr id="414" name="Shape 414"/>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20" name="Shape 42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21" name="Shape 421"/>
          <p:cNvPicPr preferRelativeResize="0"/>
          <p:nvPr/>
        </p:nvPicPr>
        <p:blipFill rotWithShape="1">
          <a:blip r:embed="rId3">
            <a:alphaModFix/>
          </a:blip>
          <a:srcRect/>
          <a:stretch/>
        </p:blipFill>
        <p:spPr>
          <a:xfrm>
            <a:off x="178248" y="2253509"/>
            <a:ext cx="1921074" cy="1921074"/>
          </a:xfrm>
          <a:prstGeom prst="rect">
            <a:avLst/>
          </a:prstGeom>
          <a:noFill/>
          <a:ln>
            <a:noFill/>
          </a:ln>
        </p:spPr>
      </p:pic>
      <p:pic>
        <p:nvPicPr>
          <p:cNvPr id="422" name="Shape 422"/>
          <p:cNvPicPr preferRelativeResize="0"/>
          <p:nvPr/>
        </p:nvPicPr>
        <p:blipFill rotWithShape="1">
          <a:blip r:embed="rId4">
            <a:alphaModFix/>
          </a:blip>
          <a:srcRect/>
          <a:stretch/>
        </p:blipFill>
        <p:spPr>
          <a:xfrm>
            <a:off x="164512" y="4417761"/>
            <a:ext cx="2244758" cy="1820674"/>
          </a:xfrm>
          <a:prstGeom prst="rect">
            <a:avLst/>
          </a:prstGeom>
          <a:noFill/>
          <a:ln>
            <a:noFill/>
          </a:ln>
        </p:spPr>
      </p:pic>
      <p:pic>
        <p:nvPicPr>
          <p:cNvPr id="423" name="Shape 423"/>
          <p:cNvPicPr preferRelativeResize="0"/>
          <p:nvPr/>
        </p:nvPicPr>
        <p:blipFill rotWithShape="1">
          <a:blip r:embed="rId5">
            <a:alphaModFix/>
          </a:blip>
          <a:srcRect/>
          <a:stretch/>
        </p:blipFill>
        <p:spPr>
          <a:xfrm>
            <a:off x="5580048" y="1767179"/>
            <a:ext cx="2515482" cy="2515482"/>
          </a:xfrm>
          <a:prstGeom prst="rect">
            <a:avLst/>
          </a:prstGeom>
          <a:noFill/>
          <a:ln>
            <a:noFill/>
          </a:ln>
        </p:spPr>
      </p:pic>
      <p:pic>
        <p:nvPicPr>
          <p:cNvPr id="424" name="Shape 424"/>
          <p:cNvPicPr preferRelativeResize="0"/>
          <p:nvPr/>
        </p:nvPicPr>
        <p:blipFill rotWithShape="1">
          <a:blip r:embed="rId6">
            <a:alphaModFix/>
          </a:blip>
          <a:srcRect/>
          <a:stretch/>
        </p:blipFill>
        <p:spPr>
          <a:xfrm>
            <a:off x="5796224" y="4188092"/>
            <a:ext cx="2096673" cy="1945436"/>
          </a:xfrm>
          <a:prstGeom prst="rect">
            <a:avLst/>
          </a:prstGeom>
          <a:noFill/>
          <a:ln>
            <a:noFill/>
          </a:ln>
        </p:spPr>
      </p:pic>
      <p:sp>
        <p:nvSpPr>
          <p:cNvPr id="425" name="Shape 425"/>
          <p:cNvSpPr txBox="1"/>
          <p:nvPr/>
        </p:nvSpPr>
        <p:spPr>
          <a:xfrm>
            <a:off x="2146912" y="2849635"/>
            <a:ext cx="3392603" cy="286232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@ychskeyclub</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@ychskc</a:t>
            </a:r>
          </a:p>
        </p:txBody>
      </p:sp>
      <p:sp>
        <p:nvSpPr>
          <p:cNvPr id="426" name="Shape 426"/>
          <p:cNvSpPr txBox="1"/>
          <p:nvPr/>
        </p:nvSpPr>
        <p:spPr>
          <a:xfrm>
            <a:off x="7876920" y="2853425"/>
            <a:ext cx="4012771" cy="3970318"/>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http://goo.gl/XOOn4e</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Enter #: 81010</a:t>
            </a: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Text: @yckc</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 </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p:txBody>
      </p:sp>
      <p:pic>
        <p:nvPicPr>
          <p:cNvPr id="427" name="Shape 427" descr="CNHlogo.png"/>
          <p:cNvPicPr preferRelativeResize="0"/>
          <p:nvPr/>
        </p:nvPicPr>
        <p:blipFill rotWithShape="1">
          <a:blip r:embed="rId7">
            <a:alphaModFix/>
          </a:blip>
          <a:srcRect/>
          <a:stretch/>
        </p:blipFill>
        <p:spPr>
          <a:xfrm>
            <a:off x="265473" y="89018"/>
            <a:ext cx="1419296" cy="1377025"/>
          </a:xfrm>
          <a:prstGeom prst="rect">
            <a:avLst/>
          </a:prstGeom>
          <a:noFill/>
          <a:ln>
            <a:noFill/>
          </a:ln>
        </p:spPr>
      </p:pic>
      <p:pic>
        <p:nvPicPr>
          <p:cNvPr id="428" name="Shape 428"/>
          <p:cNvPicPr preferRelativeResize="0"/>
          <p:nvPr/>
        </p:nvPicPr>
        <p:blipFill rotWithShape="1">
          <a:blip r:embed="rId8">
            <a:alphaModFix/>
          </a:blip>
          <a:srcRect/>
          <a:stretch/>
        </p:blipFill>
        <p:spPr>
          <a:xfrm>
            <a:off x="0" y="1592504"/>
            <a:ext cx="11967088" cy="457200"/>
          </a:xfrm>
          <a:prstGeom prst="rect">
            <a:avLst/>
          </a:prstGeom>
          <a:noFill/>
          <a:ln>
            <a:noFill/>
          </a:ln>
        </p:spPr>
      </p:pic>
      <p:sp>
        <p:nvSpPr>
          <p:cNvPr id="429" name="Shape 429"/>
          <p:cNvSpPr txBox="1"/>
          <p:nvPr/>
        </p:nvSpPr>
        <p:spPr>
          <a:xfrm>
            <a:off x="615993" y="1556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Social Media</a:t>
            </a:r>
          </a:p>
        </p:txBody>
      </p:sp>
      <p:pic>
        <p:nvPicPr>
          <p:cNvPr id="430" name="Shape 430"/>
          <p:cNvPicPr preferRelativeResize="0"/>
          <p:nvPr/>
        </p:nvPicPr>
        <p:blipFill rotWithShape="1">
          <a:blip r:embed="rId9">
            <a:alphaModFix/>
          </a:blip>
          <a:srcRect/>
          <a:stretch/>
        </p:blipFill>
        <p:spPr>
          <a:xfrm>
            <a:off x="6095999" y="495743"/>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36" name="Shape 436"/>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37" name="Shape 437" descr="CNHlogo.png"/>
          <p:cNvPicPr preferRelativeResize="0"/>
          <p:nvPr/>
        </p:nvPicPr>
        <p:blipFill rotWithShape="1">
          <a:blip r:embed="rId3">
            <a:alphaModFix/>
          </a:blip>
          <a:srcRect/>
          <a:stretch/>
        </p:blipFill>
        <p:spPr>
          <a:xfrm>
            <a:off x="259080" y="224186"/>
            <a:ext cx="1419296" cy="1377025"/>
          </a:xfrm>
          <a:prstGeom prst="rect">
            <a:avLst/>
          </a:prstGeom>
          <a:noFill/>
          <a:ln>
            <a:noFill/>
          </a:ln>
        </p:spPr>
      </p:pic>
      <p:sp>
        <p:nvSpPr>
          <p:cNvPr id="438" name="Shape 438"/>
          <p:cNvSpPr txBox="1"/>
          <p:nvPr/>
        </p:nvSpPr>
        <p:spPr>
          <a:xfrm>
            <a:off x="494866" y="3128257"/>
            <a:ext cx="8414682" cy="175432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1" i="0" u="none" strike="noStrike" cap="none" dirty="0">
                <a:solidFill>
                  <a:schemeClr val="dk1"/>
                </a:solidFill>
                <a:latin typeface="Century Gothic"/>
                <a:ea typeface="Century Gothic"/>
                <a:cs typeface="Century Gothic"/>
                <a:sym typeface="Century Gothic"/>
              </a:rPr>
              <a:t>WEBSITE</a:t>
            </a:r>
          </a:p>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ychskeyclub14.weebly.com</a:t>
            </a:r>
          </a:p>
        </p:txBody>
      </p:sp>
      <p:pic>
        <p:nvPicPr>
          <p:cNvPr id="439" name="Shape 439" descr="Screen Shot 2015-08-24 at 7.11.41 PM.png"/>
          <p:cNvPicPr preferRelativeResize="0"/>
          <p:nvPr/>
        </p:nvPicPr>
        <p:blipFill rotWithShape="1">
          <a:blip r:embed="rId4">
            <a:alphaModFix/>
          </a:blip>
          <a:srcRect/>
          <a:stretch/>
        </p:blipFill>
        <p:spPr>
          <a:xfrm>
            <a:off x="9415977" y="2062460"/>
            <a:ext cx="2044620" cy="4253526"/>
          </a:xfrm>
          <a:prstGeom prst="rect">
            <a:avLst/>
          </a:prstGeom>
          <a:noFill/>
          <a:ln>
            <a:noFill/>
          </a:ln>
        </p:spPr>
      </p:pic>
      <p:pic>
        <p:nvPicPr>
          <p:cNvPr id="440" name="Shape 440"/>
          <p:cNvPicPr preferRelativeResize="0"/>
          <p:nvPr/>
        </p:nvPicPr>
        <p:blipFill rotWithShape="1">
          <a:blip r:embed="rId5">
            <a:alphaModFix/>
          </a:blip>
          <a:srcRect/>
          <a:stretch/>
        </p:blipFill>
        <p:spPr>
          <a:xfrm>
            <a:off x="6096000" y="508991"/>
            <a:ext cx="5626158" cy="566693"/>
          </a:xfrm>
          <a:prstGeom prst="rect">
            <a:avLst/>
          </a:prstGeom>
          <a:noFill/>
          <a:ln>
            <a:noFill/>
          </a:ln>
        </p:spPr>
      </p:pic>
      <p:pic>
        <p:nvPicPr>
          <p:cNvPr id="441" name="Shape 441"/>
          <p:cNvPicPr preferRelativeResize="0"/>
          <p:nvPr/>
        </p:nvPicPr>
        <p:blipFill rotWithShape="1">
          <a:blip r:embed="rId6">
            <a:alphaModFix/>
          </a:blip>
          <a:srcRect/>
          <a:stretch/>
        </p:blipFill>
        <p:spPr>
          <a:xfrm>
            <a:off x="0" y="1564800"/>
            <a:ext cx="12192000" cy="457200"/>
          </a:xfrm>
          <a:prstGeom prst="rect">
            <a:avLst/>
          </a:prstGeom>
          <a:noFill/>
          <a:ln>
            <a:noFill/>
          </a:ln>
        </p:spPr>
      </p:pic>
      <p:sp>
        <p:nvSpPr>
          <p:cNvPr id="442" name="Shape 442"/>
          <p:cNvSpPr/>
          <p:nvPr/>
        </p:nvSpPr>
        <p:spPr>
          <a:xfrm>
            <a:off x="607532" y="1524340"/>
            <a:ext cx="267375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Social Media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48" name="Shape 44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49" name="Shape 449"/>
          <p:cNvPicPr preferRelativeResize="0"/>
          <p:nvPr/>
        </p:nvPicPr>
        <p:blipFill rotWithShape="1">
          <a:blip r:embed="rId3">
            <a:alphaModFix/>
          </a:blip>
          <a:srcRect/>
          <a:stretch/>
        </p:blipFill>
        <p:spPr>
          <a:xfrm>
            <a:off x="3048" y="1592504"/>
            <a:ext cx="11964097" cy="457200"/>
          </a:xfrm>
          <a:prstGeom prst="rect">
            <a:avLst/>
          </a:prstGeom>
          <a:noFill/>
          <a:ln>
            <a:noFill/>
          </a:ln>
        </p:spPr>
      </p:pic>
      <p:pic>
        <p:nvPicPr>
          <p:cNvPr id="450" name="Shape 450" descr="CNHlogo.png"/>
          <p:cNvPicPr preferRelativeResize="0"/>
          <p:nvPr/>
        </p:nvPicPr>
        <p:blipFill rotWithShape="1">
          <a:blip r:embed="rId4">
            <a:alphaModFix/>
          </a:blip>
          <a:srcRect/>
          <a:stretch/>
        </p:blipFill>
        <p:spPr>
          <a:xfrm>
            <a:off x="310613" y="106272"/>
            <a:ext cx="1419296" cy="1377025"/>
          </a:xfrm>
          <a:prstGeom prst="rect">
            <a:avLst/>
          </a:prstGeom>
          <a:noFill/>
          <a:ln>
            <a:noFill/>
          </a:ln>
        </p:spPr>
      </p:pic>
      <p:sp>
        <p:nvSpPr>
          <p:cNvPr id="451" name="Shape 451"/>
          <p:cNvSpPr txBox="1"/>
          <p:nvPr/>
        </p:nvSpPr>
        <p:spPr>
          <a:xfrm rot="-275516">
            <a:off x="1915886" y="2548728"/>
            <a:ext cx="10276114" cy="101566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0" i="0" u="none" strike="noStrike" cap="none" dirty="0">
                <a:solidFill>
                  <a:schemeClr val="dk1"/>
                </a:solidFill>
                <a:latin typeface="Century Gothic"/>
                <a:ea typeface="Century Gothic"/>
                <a:cs typeface="Century Gothic"/>
                <a:sym typeface="Century Gothic"/>
              </a:rPr>
              <a:t>Questions?</a:t>
            </a:r>
          </a:p>
        </p:txBody>
      </p:sp>
      <p:sp>
        <p:nvSpPr>
          <p:cNvPr id="452" name="Shape 452"/>
          <p:cNvSpPr txBox="1"/>
          <p:nvPr/>
        </p:nvSpPr>
        <p:spPr>
          <a:xfrm rot="-1039518">
            <a:off x="138734" y="2902093"/>
            <a:ext cx="5528706" cy="83099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Compliments?</a:t>
            </a:r>
          </a:p>
        </p:txBody>
      </p:sp>
      <p:sp>
        <p:nvSpPr>
          <p:cNvPr id="453" name="Shape 453"/>
          <p:cNvSpPr txBox="1"/>
          <p:nvPr/>
        </p:nvSpPr>
        <p:spPr>
          <a:xfrm rot="949827">
            <a:off x="8975245" y="4016190"/>
            <a:ext cx="3137725" cy="10156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6000" b="0" i="0" u="none" strike="noStrike" cap="none" dirty="0">
                <a:solidFill>
                  <a:schemeClr val="dk1"/>
                </a:solidFill>
                <a:latin typeface="Century Gothic"/>
                <a:ea typeface="Century Gothic"/>
                <a:cs typeface="Century Gothic"/>
                <a:sym typeface="Century Gothic"/>
              </a:rPr>
              <a:t>Jokes? </a:t>
            </a:r>
          </a:p>
        </p:txBody>
      </p:sp>
      <p:sp>
        <p:nvSpPr>
          <p:cNvPr id="454" name="Shape 454"/>
          <p:cNvSpPr txBox="1"/>
          <p:nvPr/>
        </p:nvSpPr>
        <p:spPr>
          <a:xfrm rot="487793">
            <a:off x="5543536" y="4828917"/>
            <a:ext cx="3829594" cy="110799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Comments?</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Calibri"/>
              <a:ea typeface="Calibri"/>
              <a:cs typeface="Calibri"/>
              <a:sym typeface="Calibri"/>
            </a:endParaRPr>
          </a:p>
        </p:txBody>
      </p:sp>
      <p:sp>
        <p:nvSpPr>
          <p:cNvPr id="455" name="Shape 455"/>
          <p:cNvSpPr/>
          <p:nvPr/>
        </p:nvSpPr>
        <p:spPr>
          <a:xfrm rot="-549770">
            <a:off x="1774752" y="4688959"/>
            <a:ext cx="2895745"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Concerns?</a:t>
            </a:r>
          </a:p>
        </p:txBody>
      </p:sp>
      <p:pic>
        <p:nvPicPr>
          <p:cNvPr id="456" name="Shape 456"/>
          <p:cNvPicPr preferRelativeResize="0"/>
          <p:nvPr/>
        </p:nvPicPr>
        <p:blipFill rotWithShape="1">
          <a:blip r:embed="rId5">
            <a:alphaModFix/>
          </a:blip>
          <a:srcRect/>
          <a:stretch/>
        </p:blipFill>
        <p:spPr>
          <a:xfrm>
            <a:off x="6096000" y="51299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14" name="Shape 114"/>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115" name="Shape 115"/>
          <p:cNvSpPr txBox="1"/>
          <p:nvPr/>
        </p:nvSpPr>
        <p:spPr>
          <a:xfrm>
            <a:off x="304800" y="2626437"/>
            <a:ext cx="11662345" cy="3300945"/>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571500" indent="-571500" algn="ctr">
              <a:buClr>
                <a:schemeClr val="dk1"/>
              </a:buClr>
              <a:buSzPct val="100000"/>
              <a:buFont typeface="Arial"/>
              <a:buChar char="•"/>
            </a:pPr>
            <a:r>
              <a:rPr lang="en-US" sz="6800" b="1" dirty="0" smtClean="0">
                <a:solidFill>
                  <a:schemeClr val="dk1"/>
                </a:solidFill>
                <a:latin typeface="Century Gothic" panose="020B0502020202020204" pitchFamily="34" charset="0"/>
                <a:ea typeface="Century Gothic"/>
                <a:cs typeface="Century Gothic"/>
                <a:sym typeface="Century Gothic"/>
              </a:rPr>
              <a:t>UNICEF Box Counting</a:t>
            </a:r>
          </a:p>
          <a:p>
            <a:pPr marL="571500" indent="-571500" algn="ctr">
              <a:buClr>
                <a:schemeClr val="dk1"/>
              </a:buClr>
              <a:buSzPct val="100000"/>
              <a:buFont typeface="Arial"/>
              <a:buChar char="•"/>
            </a:pPr>
            <a:r>
              <a:rPr lang="en-US" sz="6800" b="1" dirty="0" err="1" smtClean="0">
                <a:solidFill>
                  <a:schemeClr val="dk1"/>
                </a:solidFill>
                <a:latin typeface="Century Gothic" panose="020B0502020202020204" pitchFamily="34" charset="0"/>
                <a:ea typeface="Century Gothic"/>
                <a:cs typeface="Century Gothic"/>
                <a:sym typeface="Century Gothic"/>
              </a:rPr>
              <a:t>Riverbend</a:t>
            </a:r>
            <a:r>
              <a:rPr lang="en-US" sz="6800" b="1" dirty="0" smtClean="0">
                <a:solidFill>
                  <a:schemeClr val="dk1"/>
                </a:solidFill>
                <a:latin typeface="Century Gothic" panose="020B0502020202020204" pitchFamily="34" charset="0"/>
                <a:ea typeface="Century Gothic"/>
                <a:cs typeface="Century Gothic"/>
                <a:sym typeface="Century Gothic"/>
              </a:rPr>
              <a:t> School Tutoring</a:t>
            </a:r>
          </a:p>
          <a:p>
            <a:pPr marL="571500" indent="-571500" algn="ctr">
              <a:buClr>
                <a:schemeClr val="dk1"/>
              </a:buClr>
              <a:buSzPct val="100000"/>
              <a:buFont typeface="Arial"/>
              <a:buChar char="•"/>
            </a:pPr>
            <a:r>
              <a:rPr lang="en-US" sz="7200" b="1" dirty="0">
                <a:solidFill>
                  <a:schemeClr val="dk1"/>
                </a:solidFill>
                <a:latin typeface="Century Gothic"/>
                <a:ea typeface="Century Gothic"/>
                <a:cs typeface="Century Gothic"/>
                <a:sym typeface="Century Gothic"/>
              </a:rPr>
              <a:t>Breakfast with Santa</a:t>
            </a:r>
          </a:p>
          <a:p>
            <a:pPr marL="571500" indent="-571500" algn="ctr">
              <a:buClr>
                <a:schemeClr val="dk1"/>
              </a:buClr>
              <a:buSzPct val="100000"/>
              <a:buFont typeface="Arial"/>
              <a:buChar char="•"/>
            </a:pPr>
            <a:endParaRPr lang="en-US" sz="6800" b="1" dirty="0" smtClean="0">
              <a:solidFill>
                <a:schemeClr val="dk1"/>
              </a:solidFill>
              <a:latin typeface="Century Gothic" panose="020B0502020202020204" pitchFamily="34" charset="0"/>
              <a:ea typeface="Century Gothic"/>
              <a:cs typeface="Century Gothic"/>
              <a:sym typeface="Century Gothic"/>
            </a:endParaRPr>
          </a:p>
        </p:txBody>
      </p:sp>
      <p:pic>
        <p:nvPicPr>
          <p:cNvPr id="116" name="Shape 116"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17" name="Shape 117"/>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18" name="Shape 118"/>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Recap Events</a:t>
            </a:r>
          </a:p>
        </p:txBody>
      </p:sp>
      <p:pic>
        <p:nvPicPr>
          <p:cNvPr id="119" name="Shape 119"/>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37" name="Shape 13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138" name="Shape 138"/>
          <p:cNvSpPr txBox="1"/>
          <p:nvPr/>
        </p:nvSpPr>
        <p:spPr>
          <a:xfrm>
            <a:off x="1347787" y="2562468"/>
            <a:ext cx="9496425" cy="329320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dirty="0">
                <a:solidFill>
                  <a:schemeClr val="dk1"/>
                </a:solidFill>
                <a:latin typeface="Century Gothic"/>
                <a:ea typeface="Century Gothic"/>
                <a:cs typeface="Century Gothic"/>
                <a:sym typeface="Century Gothic"/>
              </a:rPr>
              <a:t>SAVE THE DATES! Major Events!</a:t>
            </a:r>
          </a:p>
          <a:p>
            <a:pPr marL="0" marR="0" lvl="0" indent="0" algn="ctr" rtl="0">
              <a:lnSpc>
                <a:spcPct val="100000"/>
              </a:lnSpc>
              <a:spcBef>
                <a:spcPts val="0"/>
              </a:spcBef>
              <a:spcAft>
                <a:spcPts val="0"/>
              </a:spcAft>
              <a:buClr>
                <a:srgbClr val="000000"/>
              </a:buClr>
              <a:buFont typeface="Arial"/>
              <a:buNone/>
            </a:pPr>
            <a:endParaRPr sz="2400" b="1"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dirty="0">
                <a:solidFill>
                  <a:schemeClr val="dk1"/>
                </a:solidFill>
                <a:latin typeface="Century Gothic"/>
                <a:ea typeface="Century Gothic"/>
                <a:cs typeface="Century Gothic"/>
                <a:sym typeface="Century Gothic"/>
              </a:rPr>
              <a:t>NEXT EVENT</a:t>
            </a:r>
            <a:r>
              <a:rPr lang="en-US" sz="2400" b="0" i="1" u="none" strike="noStrike" cap="none" dirty="0">
                <a:solidFill>
                  <a:schemeClr val="dk1"/>
                </a:solidFill>
                <a:latin typeface="Century Gothic"/>
                <a:ea typeface="Century Gothic"/>
                <a:cs typeface="Century Gothic"/>
                <a:sym typeface="Century Gothic"/>
              </a:rPr>
              <a:t>: </a:t>
            </a:r>
            <a:r>
              <a:rPr lang="en-US" sz="2400" b="0" i="1" u="none" strike="noStrike" cap="none" dirty="0" smtClean="0">
                <a:solidFill>
                  <a:schemeClr val="dk1"/>
                </a:solidFill>
                <a:latin typeface="Century Gothic"/>
                <a:ea typeface="Century Gothic"/>
                <a:cs typeface="Century Gothic"/>
                <a:sym typeface="Century Gothic"/>
              </a:rPr>
              <a:t>Candidate </a:t>
            </a:r>
            <a:r>
              <a:rPr lang="en-US" sz="2400" b="0" i="1" u="none" strike="noStrike" cap="none" dirty="0">
                <a:solidFill>
                  <a:schemeClr val="dk1"/>
                </a:solidFill>
                <a:latin typeface="Century Gothic"/>
                <a:ea typeface="Century Gothic"/>
                <a:cs typeface="Century Gothic"/>
                <a:sym typeface="Century Gothic"/>
              </a:rPr>
              <a:t>Training Conference </a:t>
            </a:r>
            <a:r>
              <a:rPr lang="en-US" sz="2400" b="1" i="1" u="none" strike="noStrike" cap="none" dirty="0">
                <a:solidFill>
                  <a:schemeClr val="dk1"/>
                </a:solidFill>
                <a:latin typeface="Century Gothic"/>
                <a:ea typeface="Century Gothic"/>
                <a:cs typeface="Century Gothic"/>
                <a:sym typeface="Century Gothic"/>
              </a:rPr>
              <a:t>(CTC) </a:t>
            </a:r>
            <a:r>
              <a:rPr lang="en-US" sz="2400" b="0" i="1" u="none" strike="noStrike" cap="none" dirty="0">
                <a:solidFill>
                  <a:schemeClr val="dk1"/>
                </a:solidFill>
                <a:latin typeface="Century Gothic"/>
                <a:ea typeface="Century Gothic"/>
                <a:cs typeface="Century Gothic"/>
                <a:sym typeface="Century Gothic"/>
              </a:rPr>
              <a:t>– December 9</a:t>
            </a:r>
            <a:r>
              <a:rPr lang="en-US" sz="2400" b="0" i="1" u="none" strike="noStrike" cap="none" baseline="30000" dirty="0">
                <a:solidFill>
                  <a:schemeClr val="dk1"/>
                </a:solidFill>
                <a:latin typeface="Century Gothic"/>
                <a:ea typeface="Century Gothic"/>
                <a:cs typeface="Century Gothic"/>
                <a:sym typeface="Century Gothic"/>
              </a:rPr>
              <a:t>th</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dirty="0">
                <a:solidFill>
                  <a:schemeClr val="dk1"/>
                </a:solidFill>
                <a:latin typeface="Century Gothic"/>
                <a:ea typeface="Century Gothic"/>
                <a:cs typeface="Century Gothic"/>
                <a:sym typeface="Century Gothic"/>
              </a:rPr>
              <a:t>District Officer Candidate Training Conference </a:t>
            </a:r>
            <a:r>
              <a:rPr lang="en-US" sz="2400" b="1" i="1" u="none" strike="noStrike" cap="none" dirty="0">
                <a:solidFill>
                  <a:schemeClr val="dk1"/>
                </a:solidFill>
                <a:latin typeface="Century Gothic"/>
                <a:ea typeface="Century Gothic"/>
                <a:cs typeface="Century Gothic"/>
                <a:sym typeface="Century Gothic"/>
              </a:rPr>
              <a:t>(DOCTC) </a:t>
            </a:r>
            <a:r>
              <a:rPr lang="en-US" sz="2400" b="0" i="1" u="none" strike="noStrike" cap="none" dirty="0">
                <a:solidFill>
                  <a:schemeClr val="dk1"/>
                </a:solidFill>
                <a:latin typeface="Century Gothic"/>
                <a:ea typeface="Century Gothic"/>
                <a:cs typeface="Century Gothic"/>
                <a:sym typeface="Century Gothic"/>
              </a:rPr>
              <a:t>– December 10th</a:t>
            </a:r>
          </a:p>
          <a:p>
            <a:pPr marL="0" marR="0" lvl="0" indent="0" algn="ctr" rtl="0">
              <a:lnSpc>
                <a:spcPct val="100000"/>
              </a:lnSpc>
              <a:spcBef>
                <a:spcPts val="0"/>
              </a:spcBef>
              <a:spcAft>
                <a:spcPts val="0"/>
              </a:spcAft>
              <a:buClr>
                <a:schemeClr val="dk1"/>
              </a:buClr>
              <a:buSzPct val="25000"/>
              <a:buFont typeface="Century Gothic"/>
              <a:buNone/>
            </a:pPr>
            <a:r>
              <a:rPr lang="en-US" sz="2400" b="1" i="1" u="none" strike="noStrike" cap="none" dirty="0">
                <a:solidFill>
                  <a:schemeClr val="dk1"/>
                </a:solidFill>
                <a:latin typeface="Century Gothic"/>
                <a:ea typeface="Century Gothic"/>
                <a:cs typeface="Century Gothic"/>
                <a:sym typeface="Century Gothic"/>
              </a:rPr>
              <a:t>Conclave</a:t>
            </a:r>
            <a:r>
              <a:rPr lang="en-US" sz="2400" b="0" i="1" u="none" strike="noStrike" cap="none" dirty="0">
                <a:solidFill>
                  <a:schemeClr val="dk1"/>
                </a:solidFill>
                <a:latin typeface="Century Gothic"/>
                <a:ea typeface="Century Gothic"/>
                <a:cs typeface="Century Gothic"/>
                <a:sym typeface="Century Gothic"/>
              </a:rPr>
              <a:t> - January</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dirty="0">
                <a:solidFill>
                  <a:schemeClr val="dk1"/>
                </a:solidFill>
                <a:latin typeface="Century Gothic"/>
                <a:ea typeface="Century Gothic"/>
                <a:cs typeface="Century Gothic"/>
                <a:sym typeface="Century Gothic"/>
              </a:rPr>
              <a:t>District Convention </a:t>
            </a:r>
            <a:r>
              <a:rPr lang="en-US" sz="2400" b="1" i="1" u="none" strike="noStrike" cap="none" dirty="0">
                <a:solidFill>
                  <a:schemeClr val="dk1"/>
                </a:solidFill>
                <a:latin typeface="Century Gothic"/>
                <a:ea typeface="Century Gothic"/>
                <a:cs typeface="Century Gothic"/>
                <a:sym typeface="Century Gothic"/>
              </a:rPr>
              <a:t>(DCON) </a:t>
            </a:r>
            <a:r>
              <a:rPr lang="en-US" sz="2400" b="0" i="1" u="none" strike="noStrike" cap="none" dirty="0">
                <a:solidFill>
                  <a:schemeClr val="dk1"/>
                </a:solidFill>
                <a:latin typeface="Century Gothic"/>
                <a:ea typeface="Century Gothic"/>
                <a:cs typeface="Century Gothic"/>
                <a:sym typeface="Century Gothic"/>
              </a:rPr>
              <a:t>– April 13-15 in Reno, NV</a:t>
            </a:r>
          </a:p>
        </p:txBody>
      </p:sp>
      <p:pic>
        <p:nvPicPr>
          <p:cNvPr id="139" name="Shape 139" descr="CNHlogo.png"/>
          <p:cNvPicPr preferRelativeResize="0"/>
          <p:nvPr/>
        </p:nvPicPr>
        <p:blipFill rotWithShape="1">
          <a:blip r:embed="rId3">
            <a:alphaModFix/>
          </a:blip>
          <a:srcRect/>
          <a:stretch/>
        </p:blipFill>
        <p:spPr>
          <a:xfrm>
            <a:off x="304800" y="106038"/>
            <a:ext cx="1419296" cy="1377025"/>
          </a:xfrm>
          <a:prstGeom prst="rect">
            <a:avLst/>
          </a:prstGeom>
          <a:noFill/>
          <a:ln>
            <a:noFill/>
          </a:ln>
        </p:spPr>
      </p:pic>
      <p:pic>
        <p:nvPicPr>
          <p:cNvPr id="140" name="Shape 140"/>
          <p:cNvPicPr preferRelativeResize="0"/>
          <p:nvPr/>
        </p:nvPicPr>
        <p:blipFill rotWithShape="1">
          <a:blip r:embed="rId4">
            <a:alphaModFix/>
          </a:blip>
          <a:srcRect/>
          <a:stretch/>
        </p:blipFill>
        <p:spPr>
          <a:xfrm>
            <a:off x="3048" y="1592504"/>
            <a:ext cx="11964097" cy="457200"/>
          </a:xfrm>
          <a:prstGeom prst="rect">
            <a:avLst/>
          </a:prstGeom>
          <a:noFill/>
          <a:ln>
            <a:noFill/>
          </a:ln>
        </p:spPr>
      </p:pic>
      <p:pic>
        <p:nvPicPr>
          <p:cNvPr id="141" name="Shape 141"/>
          <p:cNvPicPr preferRelativeResize="0"/>
          <p:nvPr/>
        </p:nvPicPr>
        <p:blipFill rotWithShape="1">
          <a:blip r:embed="rId5">
            <a:alphaModFix/>
          </a:blip>
          <a:srcRect/>
          <a:stretch/>
        </p:blipFill>
        <p:spPr>
          <a:xfrm>
            <a:off x="6096000" y="512763"/>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58" name="Shape 25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59" name="Shape 259"/>
          <p:cNvSpPr txBox="1"/>
          <p:nvPr/>
        </p:nvSpPr>
        <p:spPr>
          <a:xfrm>
            <a:off x="470164" y="2176305"/>
            <a:ext cx="11115601" cy="400046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400" b="1" i="0" u="none" strike="noStrike" cap="none" dirty="0" smtClean="0">
                <a:solidFill>
                  <a:srgbClr val="000000"/>
                </a:solidFill>
                <a:latin typeface="Century Gothic" panose="020B0502020202020204" pitchFamily="34" charset="0"/>
              </a:rPr>
              <a:t>Candidate Training Conference 2017</a:t>
            </a:r>
          </a:p>
          <a:p>
            <a:pPr fontAlgn="t"/>
            <a:r>
              <a:rPr lang="en-US" sz="3200" dirty="0">
                <a:latin typeface="Century Gothic" panose="020B0502020202020204" pitchFamily="34" charset="0"/>
              </a:rPr>
              <a:t>Location: Kiwanis Family House (</a:t>
            </a:r>
            <a:r>
              <a:rPr lang="en-US" sz="3200" dirty="0">
                <a:latin typeface="Century Gothic" panose="020B0502020202020204" pitchFamily="34" charset="0"/>
                <a:hlinkClick r:id="rId3"/>
              </a:rPr>
              <a:t>2875 50th St, Sacramento, CA 95817</a:t>
            </a:r>
            <a:r>
              <a:rPr lang="en-US" sz="3200" dirty="0">
                <a:latin typeface="Century Gothic" panose="020B0502020202020204" pitchFamily="34" charset="0"/>
              </a:rPr>
              <a:t>)</a:t>
            </a:r>
          </a:p>
          <a:p>
            <a:pPr fontAlgn="t"/>
            <a:r>
              <a:rPr lang="en-US" sz="3200" dirty="0">
                <a:latin typeface="Century Gothic" panose="020B0502020202020204" pitchFamily="34" charset="0"/>
              </a:rPr>
              <a:t>Date and Time: December 9th, 2017 from </a:t>
            </a:r>
            <a:r>
              <a:rPr lang="en-US" sz="3200" dirty="0" smtClean="0">
                <a:latin typeface="Century Gothic" panose="020B0502020202020204" pitchFamily="34" charset="0"/>
              </a:rPr>
              <a:t>9AM-4PM</a:t>
            </a:r>
            <a:endParaRPr lang="en-US" sz="3200" dirty="0">
              <a:latin typeface="Century Gothic" panose="020B0502020202020204" pitchFamily="34" charset="0"/>
            </a:endParaRPr>
          </a:p>
          <a:p>
            <a:pPr fontAlgn="t"/>
            <a:r>
              <a:rPr lang="en-US" sz="3200" dirty="0">
                <a:latin typeface="Century Gothic" panose="020B0502020202020204" pitchFamily="34" charset="0"/>
              </a:rPr>
              <a:t>Registration: $5 which </a:t>
            </a:r>
            <a:r>
              <a:rPr lang="en-US" sz="3200" dirty="0" smtClean="0">
                <a:latin typeface="Century Gothic" panose="020B0502020202020204" pitchFamily="34" charset="0"/>
              </a:rPr>
              <a:t>includes 1/2</a:t>
            </a:r>
            <a:r>
              <a:rPr lang="en-US" sz="3200" dirty="0">
                <a:latin typeface="Century Gothic" panose="020B0502020202020204" pitchFamily="34" charset="0"/>
              </a:rPr>
              <a:t> sandwich, snacks, </a:t>
            </a:r>
            <a:r>
              <a:rPr lang="en-US" sz="3200" dirty="0" smtClean="0">
                <a:latin typeface="Century Gothic" panose="020B0502020202020204" pitchFamily="34" charset="0"/>
              </a:rPr>
              <a:t>drink</a:t>
            </a:r>
          </a:p>
          <a:p>
            <a:pPr fontAlgn="t"/>
            <a:r>
              <a:rPr lang="en-US" sz="3200" dirty="0" smtClean="0">
                <a:latin typeface="Century Gothic" panose="020B0502020202020204" pitchFamily="34" charset="0"/>
              </a:rPr>
              <a:t>***There </a:t>
            </a:r>
            <a:r>
              <a:rPr lang="en-US" sz="3200" dirty="0">
                <a:latin typeface="Century Gothic" panose="020B0502020202020204" pitchFamily="34" charset="0"/>
              </a:rPr>
              <a:t>are TWO forms you need to fill out to register</a:t>
            </a:r>
            <a:r>
              <a:rPr lang="en-US" sz="3200" dirty="0" smtClean="0">
                <a:latin typeface="Century Gothic" panose="020B0502020202020204" pitchFamily="34" charset="0"/>
              </a:rPr>
              <a:t>!!!</a:t>
            </a:r>
            <a:endParaRPr lang="en-US" sz="3200" dirty="0">
              <a:latin typeface="Century Gothic" panose="020B0502020202020204" pitchFamily="34" charset="0"/>
            </a:endParaRPr>
          </a:p>
          <a:p>
            <a:pPr fontAlgn="t"/>
            <a:r>
              <a:rPr lang="en-US" sz="3200" dirty="0">
                <a:latin typeface="Century Gothic" panose="020B0502020202020204" pitchFamily="34" charset="0"/>
              </a:rPr>
              <a:t>Attire: Business </a:t>
            </a:r>
            <a:r>
              <a:rPr lang="en-US" sz="3200" dirty="0" smtClean="0">
                <a:latin typeface="Century Gothic" panose="020B0502020202020204" pitchFamily="34" charset="0"/>
              </a:rPr>
              <a:t>Casual</a:t>
            </a:r>
            <a:r>
              <a:rPr lang="en-US" sz="3200" dirty="0">
                <a:latin typeface="Century Gothic" panose="020B0502020202020204" pitchFamily="34" charset="0"/>
              </a:rPr>
              <a:t> Attire for attendees </a:t>
            </a:r>
          </a:p>
        </p:txBody>
      </p:sp>
      <p:pic>
        <p:nvPicPr>
          <p:cNvPr id="260" name="Shape 260" descr="CNHlogo.png"/>
          <p:cNvPicPr preferRelativeResize="0"/>
          <p:nvPr/>
        </p:nvPicPr>
        <p:blipFill rotWithShape="1">
          <a:blip r:embed="rId4">
            <a:alphaModFix/>
          </a:blip>
          <a:srcRect/>
          <a:stretch/>
        </p:blipFill>
        <p:spPr>
          <a:xfrm>
            <a:off x="304800" y="125016"/>
            <a:ext cx="1419296" cy="1377025"/>
          </a:xfrm>
          <a:prstGeom prst="rect">
            <a:avLst/>
          </a:prstGeom>
          <a:noFill/>
          <a:ln>
            <a:noFill/>
          </a:ln>
        </p:spPr>
      </p:pic>
      <p:pic>
        <p:nvPicPr>
          <p:cNvPr id="261" name="Shape 261"/>
          <p:cNvPicPr preferRelativeResize="0"/>
          <p:nvPr/>
        </p:nvPicPr>
        <p:blipFill rotWithShape="1">
          <a:blip r:embed="rId5">
            <a:alphaModFix/>
          </a:blip>
          <a:srcRect/>
          <a:stretch/>
        </p:blipFill>
        <p:spPr>
          <a:xfrm>
            <a:off x="3048" y="1595631"/>
            <a:ext cx="11964097" cy="457200"/>
          </a:xfrm>
          <a:prstGeom prst="rect">
            <a:avLst/>
          </a:prstGeom>
          <a:noFill/>
          <a:ln>
            <a:noFill/>
          </a:ln>
        </p:spPr>
      </p:pic>
      <p:sp>
        <p:nvSpPr>
          <p:cNvPr id="262" name="Shape 2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63" name="Shape 263"/>
          <p:cNvPicPr preferRelativeResize="0"/>
          <p:nvPr/>
        </p:nvPicPr>
        <p:blipFill rotWithShape="1">
          <a:blip r:embed="rId6">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591555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738191"/>
            <a:ext cx="11116200" cy="3438578"/>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Riverbend School Tutoring</a:t>
            </a:r>
          </a:p>
          <a:p>
            <a:pPr marL="571500" marR="0" lvl="0" indent="-5334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Mondays – Thursdays</a:t>
            </a:r>
          </a:p>
          <a:p>
            <a:pPr marL="571500" marR="0" lvl="0" indent="-533400" algn="ctr" rtl="0">
              <a:lnSpc>
                <a:spcPct val="100000"/>
              </a:lnSpc>
              <a:spcBef>
                <a:spcPts val="0"/>
              </a:spcBef>
              <a:spcAft>
                <a:spcPts val="0"/>
              </a:spcAft>
              <a:buClr>
                <a:schemeClr val="dk1"/>
              </a:buClr>
              <a:buSzPct val="100000"/>
              <a:buFont typeface="Century Gothic"/>
              <a:buChar char="•"/>
            </a:pPr>
            <a:r>
              <a:rPr lang="en-US" sz="3600" b="0" i="0" u="none" strike="noStrike" cap="none" dirty="0" smtClean="0">
                <a:solidFill>
                  <a:schemeClr val="dk1"/>
                </a:solidFill>
                <a:latin typeface="Century Gothic"/>
                <a:ea typeface="Century Gothic"/>
                <a:cs typeface="Century Gothic"/>
                <a:sym typeface="Century Gothic"/>
              </a:rPr>
              <a:t>3:30-4:45</a:t>
            </a:r>
            <a:endParaRPr lang="en-US" sz="3600" b="0" i="0" u="none" strike="noStrike" cap="none"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Century Gothic"/>
              <a:buChar char="•"/>
            </a:pPr>
            <a:r>
              <a:rPr lang="en-US" sz="3600" dirty="0">
                <a:solidFill>
                  <a:schemeClr val="dk1"/>
                </a:solidFill>
                <a:latin typeface="Century Gothic"/>
                <a:ea typeface="Century Gothic"/>
                <a:cs typeface="Century Gothic"/>
                <a:sym typeface="Century Gothic"/>
              </a:rPr>
              <a:t>Please check in Juan </a:t>
            </a:r>
            <a:r>
              <a:rPr lang="en-US" sz="3600" dirty="0" smtClean="0">
                <a:solidFill>
                  <a:schemeClr val="dk1"/>
                </a:solidFill>
                <a:latin typeface="Century Gothic"/>
                <a:ea typeface="Century Gothic"/>
                <a:cs typeface="Century Gothic"/>
                <a:sym typeface="Century Gothic"/>
              </a:rPr>
              <a:t>Juarez</a:t>
            </a:r>
          </a:p>
          <a:p>
            <a:pPr marL="571500" marR="0" lvl="0" indent="-533400" algn="ctr" rtl="0">
              <a:lnSpc>
                <a:spcPct val="100000"/>
              </a:lnSpc>
              <a:spcBef>
                <a:spcPts val="0"/>
              </a:spcBef>
              <a:spcAft>
                <a:spcPts val="0"/>
              </a:spcAft>
              <a:buClr>
                <a:schemeClr val="dk1"/>
              </a:buClr>
              <a:buSzPct val="100000"/>
              <a:buFont typeface="Century Gothic"/>
              <a:buChar char="•"/>
            </a:pPr>
            <a:r>
              <a:rPr lang="en-US" sz="3600" dirty="0" smtClean="0">
                <a:solidFill>
                  <a:schemeClr val="dk1"/>
                </a:solidFill>
                <a:latin typeface="Century Gothic"/>
                <a:ea typeface="Century Gothic"/>
                <a:cs typeface="Century Gothic"/>
                <a:sym typeface="Century Gothic"/>
              </a:rPr>
              <a:t>Need more volunteers Mondays, Tuesdays, Thursdays</a:t>
            </a:r>
            <a:endParaRPr lang="en-US" sz="3600"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720018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58" name="Shape 25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59" name="Shape 259"/>
          <p:cNvSpPr txBox="1"/>
          <p:nvPr/>
        </p:nvSpPr>
        <p:spPr>
          <a:xfrm>
            <a:off x="470164" y="3064950"/>
            <a:ext cx="11115601" cy="23655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200" b="1" i="0" u="none" strike="noStrike" cap="none" dirty="0">
                <a:solidFill>
                  <a:srgbClr val="000000"/>
                </a:solidFill>
                <a:latin typeface="Century Gothic" panose="020B0502020202020204" pitchFamily="34" charset="0"/>
              </a:rPr>
              <a:t>Playzeum</a:t>
            </a:r>
          </a:p>
          <a:p>
            <a:pPr marL="571500" marR="0" lvl="0" indent="-571500" algn="ctr" rtl="0">
              <a:lnSpc>
                <a:spcPct val="100000"/>
              </a:lnSpc>
              <a:spcBef>
                <a:spcPts val="0"/>
              </a:spcBef>
              <a:spcAft>
                <a:spcPts val="0"/>
              </a:spcAft>
              <a:buClr>
                <a:srgbClr val="000000"/>
              </a:buClr>
              <a:buSzPct val="100000"/>
              <a:buFont typeface="Arial"/>
              <a:buChar char="•"/>
            </a:pPr>
            <a:r>
              <a:rPr lang="en-US" sz="3200" b="0" i="0" u="none" strike="noStrike" cap="none" dirty="0" smtClean="0">
                <a:solidFill>
                  <a:srgbClr val="000000"/>
                </a:solidFill>
                <a:latin typeface="Century Gothic" panose="020B0502020202020204" pitchFamily="34" charset="0"/>
                <a:sym typeface="Arial"/>
              </a:rPr>
              <a:t>Sign </a:t>
            </a:r>
            <a:r>
              <a:rPr lang="en-US" sz="3200" b="0" i="0" u="none" strike="noStrike" cap="none" dirty="0">
                <a:solidFill>
                  <a:srgbClr val="000000"/>
                </a:solidFill>
                <a:latin typeface="Century Gothic" panose="020B0502020202020204" pitchFamily="34" charset="0"/>
                <a:sym typeface="Arial"/>
              </a:rPr>
              <a:t>up to volunteer @ yubasutterplay.org</a:t>
            </a:r>
          </a:p>
          <a:p>
            <a:pPr marL="571500" marR="0" lvl="0" indent="-571500" algn="ctr" rtl="0">
              <a:lnSpc>
                <a:spcPct val="100000"/>
              </a:lnSpc>
              <a:spcBef>
                <a:spcPts val="0"/>
              </a:spcBef>
              <a:spcAft>
                <a:spcPts val="0"/>
              </a:spcAft>
              <a:buClr>
                <a:srgbClr val="000000"/>
              </a:buClr>
              <a:buSzPct val="100000"/>
              <a:buFont typeface="Arial"/>
              <a:buChar char="•"/>
            </a:pPr>
            <a:r>
              <a:rPr lang="en-US" sz="3200" dirty="0">
                <a:latin typeface="Century Gothic" panose="020B0502020202020204" pitchFamily="34" charset="0"/>
              </a:rPr>
              <a:t>Please check in with Staci </a:t>
            </a:r>
            <a:r>
              <a:rPr lang="en-US" sz="3200" dirty="0" smtClean="0">
                <a:latin typeface="Century Gothic" panose="020B0502020202020204" pitchFamily="34" charset="0"/>
              </a:rPr>
              <a:t>Howell</a:t>
            </a:r>
          </a:p>
          <a:p>
            <a:pPr marL="571500" lvl="0" indent="-571500" algn="ctr">
              <a:buClr>
                <a:srgbClr val="000000"/>
              </a:buClr>
              <a:buSzPct val="100000"/>
              <a:buFont typeface="Arial"/>
              <a:buChar char="•"/>
            </a:pPr>
            <a:r>
              <a:rPr lang="en-US" sz="3200" dirty="0" smtClean="0">
                <a:latin typeface="Century Gothic" panose="020B0502020202020204" pitchFamily="34" charset="0"/>
              </a:rPr>
              <a:t>Located @ 1980 S Walton Ave, Yuba City, CA, 95591</a:t>
            </a:r>
            <a:endParaRPr lang="en-US" sz="3200" dirty="0">
              <a:latin typeface="Century Gothic" panose="020B0502020202020204" pitchFamily="34" charset="0"/>
            </a:endParaRPr>
          </a:p>
        </p:txBody>
      </p:sp>
      <p:pic>
        <p:nvPicPr>
          <p:cNvPr id="260" name="Shape 260"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61" name="Shape 261"/>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62" name="Shape 2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63" name="Shape 263"/>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40605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algn="ctr">
              <a:buClr>
                <a:schemeClr val="dk1"/>
              </a:buClr>
              <a:buSzPct val="25000"/>
            </a:pPr>
            <a:r>
              <a:rPr lang="en-US" sz="4800" b="1" dirty="0" smtClean="0">
                <a:solidFill>
                  <a:schemeClr val="dk1"/>
                </a:solidFill>
                <a:latin typeface="Century Gothic"/>
                <a:ea typeface="Century Gothic"/>
                <a:cs typeface="Century Gothic"/>
                <a:sym typeface="Century Gothic"/>
              </a:rPr>
              <a:t>Mel Good Tournament</a:t>
            </a:r>
          </a:p>
          <a:p>
            <a:pPr marL="571500" indent="-533400">
              <a:buClr>
                <a:schemeClr val="dk1"/>
              </a:buClr>
              <a:buSzPct val="100000"/>
              <a:buFont typeface="Arial"/>
              <a:buChar char="•"/>
            </a:pPr>
            <a:r>
              <a:rPr lang="en-US" sz="4800" dirty="0" smtClean="0">
                <a:solidFill>
                  <a:schemeClr val="dk1"/>
                </a:solidFill>
                <a:latin typeface="Century Gothic"/>
                <a:ea typeface="Century Gothic"/>
                <a:cs typeface="Century Gothic"/>
                <a:sym typeface="Century Gothic"/>
              </a:rPr>
              <a:t>2 days FREE admission (the day you volunteer plus 1 more day)</a:t>
            </a:r>
          </a:p>
          <a:p>
            <a:pPr marL="571500" indent="-533400">
              <a:buClr>
                <a:schemeClr val="dk1"/>
              </a:buClr>
              <a:buSzPct val="100000"/>
              <a:buFont typeface="Arial"/>
              <a:buChar char="•"/>
            </a:pPr>
            <a:r>
              <a:rPr lang="en-US" sz="4800" dirty="0" smtClean="0">
                <a:solidFill>
                  <a:schemeClr val="dk1"/>
                </a:solidFill>
                <a:latin typeface="Century Gothic"/>
                <a:ea typeface="Century Gothic"/>
                <a:cs typeface="Century Gothic"/>
                <a:sym typeface="Century Gothic"/>
              </a:rPr>
              <a:t>FREE food while you are working in the hospitality room</a:t>
            </a:r>
          </a:p>
          <a:p>
            <a:pPr marL="38100" marR="0" lvl="0" algn="ctr" rtl="0">
              <a:lnSpc>
                <a:spcPct val="100000"/>
              </a:lnSpc>
              <a:spcBef>
                <a:spcPts val="0"/>
              </a:spcBef>
              <a:spcAft>
                <a:spcPts val="0"/>
              </a:spcAft>
              <a:buClr>
                <a:schemeClr val="dk1"/>
              </a:buClr>
              <a:buSzPct val="100000"/>
            </a:pPr>
            <a:endParaRPr lang="en-US" sz="35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444728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40605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algn="ctr">
              <a:buClr>
                <a:schemeClr val="dk1"/>
              </a:buClr>
              <a:buSzPct val="25000"/>
            </a:pPr>
            <a:r>
              <a:rPr lang="en-US" sz="4800" b="1" dirty="0" smtClean="0">
                <a:solidFill>
                  <a:schemeClr val="dk1"/>
                </a:solidFill>
                <a:latin typeface="Century Gothic"/>
                <a:ea typeface="Century Gothic"/>
                <a:cs typeface="Century Gothic"/>
                <a:sym typeface="Century Gothic"/>
              </a:rPr>
              <a:t>Christmas Caroling</a:t>
            </a:r>
          </a:p>
          <a:p>
            <a:pPr marL="571500" indent="-533400">
              <a:buClr>
                <a:schemeClr val="dk1"/>
              </a:buClr>
              <a:buSzPct val="100000"/>
              <a:buFont typeface="Arial"/>
              <a:buChar char="•"/>
            </a:pPr>
            <a:r>
              <a:rPr lang="en-US" sz="4800" dirty="0" smtClean="0">
                <a:solidFill>
                  <a:schemeClr val="dk1"/>
                </a:solidFill>
                <a:latin typeface="Century Gothic"/>
                <a:ea typeface="Century Gothic"/>
                <a:cs typeface="Century Gothic"/>
                <a:sym typeface="Century Gothic"/>
              </a:rPr>
              <a:t>Dec. 21</a:t>
            </a:r>
            <a:r>
              <a:rPr lang="en-US" sz="4800" baseline="30000" dirty="0" smtClean="0">
                <a:solidFill>
                  <a:schemeClr val="dk1"/>
                </a:solidFill>
                <a:latin typeface="Century Gothic"/>
                <a:ea typeface="Century Gothic"/>
                <a:cs typeface="Century Gothic"/>
                <a:sym typeface="Century Gothic"/>
              </a:rPr>
              <a:t>st </a:t>
            </a:r>
            <a:r>
              <a:rPr lang="en-US" sz="4800" dirty="0" smtClean="0">
                <a:solidFill>
                  <a:schemeClr val="dk1"/>
                </a:solidFill>
                <a:latin typeface="Century Gothic"/>
                <a:ea typeface="Century Gothic"/>
                <a:cs typeface="Century Gothic"/>
                <a:sym typeface="Century Gothic"/>
              </a:rPr>
              <a:t> (1PM-4PM)-Thursday</a:t>
            </a:r>
            <a:endParaRPr lang="en-US" sz="4800" baseline="30000" dirty="0" smtClean="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r>
              <a:rPr lang="en-US" sz="4800" dirty="0" smtClean="0">
                <a:solidFill>
                  <a:schemeClr val="dk1"/>
                </a:solidFill>
                <a:latin typeface="Century Gothic"/>
                <a:ea typeface="Century Gothic"/>
                <a:cs typeface="Century Gothic"/>
                <a:sym typeface="Century Gothic"/>
              </a:rPr>
              <a:t>Dec. 22</a:t>
            </a:r>
            <a:r>
              <a:rPr lang="en-US" sz="4800" baseline="30000" dirty="0" smtClean="0">
                <a:solidFill>
                  <a:schemeClr val="dk1"/>
                </a:solidFill>
                <a:latin typeface="Century Gothic"/>
                <a:ea typeface="Century Gothic"/>
                <a:cs typeface="Century Gothic"/>
                <a:sym typeface="Century Gothic"/>
              </a:rPr>
              <a:t>nd</a:t>
            </a:r>
            <a:r>
              <a:rPr lang="en-US" sz="4800" dirty="0" smtClean="0">
                <a:solidFill>
                  <a:schemeClr val="dk1"/>
                </a:solidFill>
                <a:latin typeface="Century Gothic"/>
                <a:ea typeface="Century Gothic"/>
                <a:cs typeface="Century Gothic"/>
                <a:sym typeface="Century Gothic"/>
              </a:rPr>
              <a:t> (1PM-4PM)-Friday</a:t>
            </a:r>
          </a:p>
          <a:p>
            <a:pPr marL="571500" indent="-533400">
              <a:buClr>
                <a:schemeClr val="dk1"/>
              </a:buClr>
              <a:buSzPct val="100000"/>
              <a:buFont typeface="Arial"/>
              <a:buChar char="•"/>
            </a:pPr>
            <a:r>
              <a:rPr lang="en-US" sz="4800" dirty="0" smtClean="0">
                <a:solidFill>
                  <a:schemeClr val="dk1"/>
                </a:solidFill>
                <a:latin typeface="Century Gothic"/>
                <a:ea typeface="Century Gothic"/>
                <a:cs typeface="Century Gothic"/>
                <a:sym typeface="Century Gothic"/>
              </a:rPr>
              <a:t>Dec. 23</a:t>
            </a:r>
            <a:r>
              <a:rPr lang="en-US" sz="4800" baseline="30000" dirty="0" smtClean="0">
                <a:solidFill>
                  <a:schemeClr val="dk1"/>
                </a:solidFill>
                <a:latin typeface="Century Gothic"/>
                <a:ea typeface="Century Gothic"/>
                <a:cs typeface="Century Gothic"/>
                <a:sym typeface="Century Gothic"/>
              </a:rPr>
              <a:t>rd</a:t>
            </a:r>
            <a:r>
              <a:rPr lang="en-US" sz="4800" dirty="0">
                <a:solidFill>
                  <a:schemeClr val="dk1"/>
                </a:solidFill>
                <a:latin typeface="Century Gothic"/>
                <a:ea typeface="Century Gothic"/>
                <a:cs typeface="Century Gothic"/>
                <a:sym typeface="Century Gothic"/>
              </a:rPr>
              <a:t> </a:t>
            </a:r>
            <a:r>
              <a:rPr lang="en-US" sz="4800" dirty="0" smtClean="0">
                <a:solidFill>
                  <a:schemeClr val="dk1"/>
                </a:solidFill>
                <a:latin typeface="Century Gothic"/>
                <a:ea typeface="Century Gothic"/>
                <a:cs typeface="Century Gothic"/>
                <a:sym typeface="Century Gothic"/>
              </a:rPr>
              <a:t>(10AM-2PM)-Saturday</a:t>
            </a:r>
          </a:p>
          <a:p>
            <a:pPr marL="38100">
              <a:buClr>
                <a:schemeClr val="dk1"/>
              </a:buClr>
              <a:buSzPct val="100000"/>
            </a:pPr>
            <a:r>
              <a:rPr lang="en-US" sz="4800" dirty="0" smtClean="0">
                <a:solidFill>
                  <a:schemeClr val="dk1"/>
                </a:solidFill>
                <a:latin typeface="Century Gothic"/>
                <a:ea typeface="Century Gothic"/>
                <a:cs typeface="Century Gothic"/>
                <a:sym typeface="Century Gothic"/>
              </a:rPr>
              <a:t>***Please sign up to CAROL***</a:t>
            </a:r>
          </a:p>
          <a:p>
            <a:pPr marL="571500" indent="-533400">
              <a:buClr>
                <a:schemeClr val="dk1"/>
              </a:buClr>
              <a:buSzPct val="100000"/>
              <a:buFont typeface="Arial"/>
              <a:buChar char="•"/>
            </a:pPr>
            <a:endParaRPr lang="en-US" sz="35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856661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734</Words>
  <Application>Microsoft Office PowerPoint</Application>
  <PresentationFormat>Widescreen</PresentationFormat>
  <Paragraphs>152</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Century Gothic</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 R Le</dc:creator>
  <cp:lastModifiedBy>Michelle Sakurada</cp:lastModifiedBy>
  <cp:revision>48</cp:revision>
  <dcterms:modified xsi:type="dcterms:W3CDTF">2017-11-30T16:08:43Z</dcterms:modified>
</cp:coreProperties>
</file>