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89" r:id="rId3"/>
    <p:sldId id="291" r:id="rId4"/>
    <p:sldId id="314" r:id="rId5"/>
    <p:sldId id="315" r:id="rId6"/>
    <p:sldId id="297" r:id="rId7"/>
    <p:sldId id="308" r:id="rId8"/>
    <p:sldId id="317" r:id="rId9"/>
    <p:sldId id="309" r:id="rId10"/>
    <p:sldId id="318" r:id="rId11"/>
    <p:sldId id="319" r:id="rId12"/>
    <p:sldId id="320" r:id="rId13"/>
    <p:sldId id="321" r:id="rId14"/>
    <p:sldId id="322" r:id="rId15"/>
    <p:sldId id="323" r:id="rId16"/>
    <p:sldId id="324" r:id="rId17"/>
    <p:sldId id="325" r:id="rId18"/>
    <p:sldId id="311" r:id="rId19"/>
    <p:sldId id="316" r:id="rId20"/>
    <p:sldId id="275" r:id="rId21"/>
    <p:sldId id="301" r:id="rId22"/>
    <p:sldId id="303" r:id="rId23"/>
    <p:sldId id="310" r:id="rId24"/>
    <p:sldId id="281" r:id="rId25"/>
    <p:sldId id="272" r:id="rId26"/>
    <p:sldId id="26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0098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9" autoAdjust="0"/>
    <p:restoredTop sz="92435" autoAdjust="0"/>
  </p:normalViewPr>
  <p:slideViewPr>
    <p:cSldViewPr snapToGrid="0">
      <p:cViewPr varScale="1">
        <p:scale>
          <a:sx n="67" d="100"/>
          <a:sy n="67" d="100"/>
        </p:scale>
        <p:origin x="972"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BD2FD6-675F-5D47-96AA-E6C340590F6E}" type="datetimeFigureOut">
              <a:rPr lang="en-US" smtClean="0"/>
              <a:t>8/21/2017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7C7099-950B-774F-A01E-42E7FA70B1AD}" type="slidenum">
              <a:rPr lang="en-US" smtClean="0"/>
              <a:t>‹#›</a:t>
            </a:fld>
            <a:endParaRPr lang="en-US"/>
          </a:p>
        </p:txBody>
      </p:sp>
    </p:spTree>
    <p:extLst>
      <p:ext uri="{BB962C8B-B14F-4D97-AF65-F5344CB8AC3E}">
        <p14:creationId xmlns:p14="http://schemas.microsoft.com/office/powerpoint/2010/main" val="1041172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2F6A7F-77B3-9343-9EA8-AB925C514965}" type="datetimeFigureOut">
              <a:rPr lang="en-US" smtClean="0"/>
              <a:t>8/21/2017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29292A-6FCD-E649-BAEE-566309B6D02B}" type="slidenum">
              <a:rPr lang="en-US" smtClean="0"/>
              <a:t>‹#›</a:t>
            </a:fld>
            <a:endParaRPr lang="en-US"/>
          </a:p>
        </p:txBody>
      </p:sp>
    </p:spTree>
    <p:extLst>
      <p:ext uri="{BB962C8B-B14F-4D97-AF65-F5344CB8AC3E}">
        <p14:creationId xmlns:p14="http://schemas.microsoft.com/office/powerpoint/2010/main" val="14084463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29292A-6FCD-E649-BAEE-566309B6D02B}" type="slidenum">
              <a:rPr lang="en-US" smtClean="0"/>
              <a:t>6</a:t>
            </a:fld>
            <a:endParaRPr lang="en-US"/>
          </a:p>
        </p:txBody>
      </p:sp>
    </p:spTree>
    <p:extLst>
      <p:ext uri="{BB962C8B-B14F-4D97-AF65-F5344CB8AC3E}">
        <p14:creationId xmlns:p14="http://schemas.microsoft.com/office/powerpoint/2010/main" val="2360273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F228471-83AC-4D43-8983-4B67FEF2892E}"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CA80E-13AC-4A4B-AEE2-884EF7F7E688}" type="slidenum">
              <a:rPr lang="en-US" smtClean="0"/>
              <a:t>‹#›</a:t>
            </a:fld>
            <a:endParaRPr lang="en-US"/>
          </a:p>
        </p:txBody>
      </p:sp>
    </p:spTree>
    <p:extLst>
      <p:ext uri="{BB962C8B-B14F-4D97-AF65-F5344CB8AC3E}">
        <p14:creationId xmlns:p14="http://schemas.microsoft.com/office/powerpoint/2010/main" val="645507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228471-83AC-4D43-8983-4B67FEF2892E}"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CA80E-13AC-4A4B-AEE2-884EF7F7E688}" type="slidenum">
              <a:rPr lang="en-US" smtClean="0"/>
              <a:t>‹#›</a:t>
            </a:fld>
            <a:endParaRPr lang="en-US"/>
          </a:p>
        </p:txBody>
      </p:sp>
    </p:spTree>
    <p:extLst>
      <p:ext uri="{BB962C8B-B14F-4D97-AF65-F5344CB8AC3E}">
        <p14:creationId xmlns:p14="http://schemas.microsoft.com/office/powerpoint/2010/main" val="1717666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228471-83AC-4D43-8983-4B67FEF2892E}"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CA80E-13AC-4A4B-AEE2-884EF7F7E688}" type="slidenum">
              <a:rPr lang="en-US" smtClean="0"/>
              <a:t>‹#›</a:t>
            </a:fld>
            <a:endParaRPr lang="en-US"/>
          </a:p>
        </p:txBody>
      </p:sp>
    </p:spTree>
    <p:extLst>
      <p:ext uri="{BB962C8B-B14F-4D97-AF65-F5344CB8AC3E}">
        <p14:creationId xmlns:p14="http://schemas.microsoft.com/office/powerpoint/2010/main" val="854107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228471-83AC-4D43-8983-4B67FEF2892E}"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CA80E-13AC-4A4B-AEE2-884EF7F7E688}" type="slidenum">
              <a:rPr lang="en-US" smtClean="0"/>
              <a:t>‹#›</a:t>
            </a:fld>
            <a:endParaRPr lang="en-US"/>
          </a:p>
        </p:txBody>
      </p:sp>
    </p:spTree>
    <p:extLst>
      <p:ext uri="{BB962C8B-B14F-4D97-AF65-F5344CB8AC3E}">
        <p14:creationId xmlns:p14="http://schemas.microsoft.com/office/powerpoint/2010/main" val="4110006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228471-83AC-4D43-8983-4B67FEF2892E}"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CA80E-13AC-4A4B-AEE2-884EF7F7E688}" type="slidenum">
              <a:rPr lang="en-US" smtClean="0"/>
              <a:t>‹#›</a:t>
            </a:fld>
            <a:endParaRPr lang="en-US"/>
          </a:p>
        </p:txBody>
      </p:sp>
    </p:spTree>
    <p:extLst>
      <p:ext uri="{BB962C8B-B14F-4D97-AF65-F5344CB8AC3E}">
        <p14:creationId xmlns:p14="http://schemas.microsoft.com/office/powerpoint/2010/main" val="371841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228471-83AC-4D43-8983-4B67FEF2892E}"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8CA80E-13AC-4A4B-AEE2-884EF7F7E688}" type="slidenum">
              <a:rPr lang="en-US" smtClean="0"/>
              <a:t>‹#›</a:t>
            </a:fld>
            <a:endParaRPr lang="en-US"/>
          </a:p>
        </p:txBody>
      </p:sp>
    </p:spTree>
    <p:extLst>
      <p:ext uri="{BB962C8B-B14F-4D97-AF65-F5344CB8AC3E}">
        <p14:creationId xmlns:p14="http://schemas.microsoft.com/office/powerpoint/2010/main" val="615426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228471-83AC-4D43-8983-4B67FEF2892E}" type="datetimeFigureOut">
              <a:rPr lang="en-US" smtClean="0"/>
              <a:t>8/21/2017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8CA80E-13AC-4A4B-AEE2-884EF7F7E688}" type="slidenum">
              <a:rPr lang="en-US" smtClean="0"/>
              <a:t>‹#›</a:t>
            </a:fld>
            <a:endParaRPr lang="en-US"/>
          </a:p>
        </p:txBody>
      </p:sp>
    </p:spTree>
    <p:extLst>
      <p:ext uri="{BB962C8B-B14F-4D97-AF65-F5344CB8AC3E}">
        <p14:creationId xmlns:p14="http://schemas.microsoft.com/office/powerpoint/2010/main" val="2537109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228471-83AC-4D43-8983-4B67FEF2892E}" type="datetimeFigureOut">
              <a:rPr lang="en-US" smtClean="0"/>
              <a:t>8/21/2017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8CA80E-13AC-4A4B-AEE2-884EF7F7E688}" type="slidenum">
              <a:rPr lang="en-US" smtClean="0"/>
              <a:t>‹#›</a:t>
            </a:fld>
            <a:endParaRPr lang="en-US"/>
          </a:p>
        </p:txBody>
      </p:sp>
    </p:spTree>
    <p:extLst>
      <p:ext uri="{BB962C8B-B14F-4D97-AF65-F5344CB8AC3E}">
        <p14:creationId xmlns:p14="http://schemas.microsoft.com/office/powerpoint/2010/main" val="1568160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228471-83AC-4D43-8983-4B67FEF2892E}" type="datetimeFigureOut">
              <a:rPr lang="en-US" smtClean="0"/>
              <a:t>8/21/2017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8CA80E-13AC-4A4B-AEE2-884EF7F7E688}" type="slidenum">
              <a:rPr lang="en-US" smtClean="0"/>
              <a:t>‹#›</a:t>
            </a:fld>
            <a:endParaRPr lang="en-US"/>
          </a:p>
        </p:txBody>
      </p:sp>
    </p:spTree>
    <p:extLst>
      <p:ext uri="{BB962C8B-B14F-4D97-AF65-F5344CB8AC3E}">
        <p14:creationId xmlns:p14="http://schemas.microsoft.com/office/powerpoint/2010/main" val="69986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228471-83AC-4D43-8983-4B67FEF2892E}"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8CA80E-13AC-4A4B-AEE2-884EF7F7E688}" type="slidenum">
              <a:rPr lang="en-US" smtClean="0"/>
              <a:t>‹#›</a:t>
            </a:fld>
            <a:endParaRPr lang="en-US"/>
          </a:p>
        </p:txBody>
      </p:sp>
    </p:spTree>
    <p:extLst>
      <p:ext uri="{BB962C8B-B14F-4D97-AF65-F5344CB8AC3E}">
        <p14:creationId xmlns:p14="http://schemas.microsoft.com/office/powerpoint/2010/main" val="4246188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228471-83AC-4D43-8983-4B67FEF2892E}"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8CA80E-13AC-4A4B-AEE2-884EF7F7E688}" type="slidenum">
              <a:rPr lang="en-US" smtClean="0"/>
              <a:t>‹#›</a:t>
            </a:fld>
            <a:endParaRPr lang="en-US"/>
          </a:p>
        </p:txBody>
      </p:sp>
    </p:spTree>
    <p:extLst>
      <p:ext uri="{BB962C8B-B14F-4D97-AF65-F5344CB8AC3E}">
        <p14:creationId xmlns:p14="http://schemas.microsoft.com/office/powerpoint/2010/main" val="4203501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228471-83AC-4D43-8983-4B67FEF2892E}" type="datetimeFigureOut">
              <a:rPr lang="en-US" smtClean="0"/>
              <a:t>8/21/2017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8CA80E-13AC-4A4B-AEE2-884EF7F7E688}" type="slidenum">
              <a:rPr lang="en-US" smtClean="0"/>
              <a:t>‹#›</a:t>
            </a:fld>
            <a:endParaRPr lang="en-US"/>
          </a:p>
        </p:txBody>
      </p:sp>
    </p:spTree>
    <p:extLst>
      <p:ext uri="{BB962C8B-B14F-4D97-AF65-F5344CB8AC3E}">
        <p14:creationId xmlns:p14="http://schemas.microsoft.com/office/powerpoint/2010/main" val="68366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3.png"/><Relationship Id="rId7" Type="http://schemas.openxmlformats.org/officeDocument/2006/relationships/image" Target="../media/image3.gif"/><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4.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528498" y="2807046"/>
            <a:ext cx="9153397" cy="3416320"/>
          </a:xfrm>
          <a:prstGeom prst="rect">
            <a:avLst/>
          </a:prstGeom>
          <a:noFill/>
        </p:spPr>
        <p:txBody>
          <a:bodyPr wrap="square" rtlCol="0">
            <a:spAutoFit/>
          </a:bodyPr>
          <a:lstStyle/>
          <a:p>
            <a:pPr algn="ctr">
              <a:lnSpc>
                <a:spcPct val="150000"/>
              </a:lnSpc>
            </a:pPr>
            <a:r>
              <a:rPr lang="en-US" sz="4800" dirty="0">
                <a:latin typeface="Century Gothic"/>
                <a:cs typeface="Century Gothic"/>
              </a:rPr>
              <a:t>YCHS Key Club Meeting</a:t>
            </a:r>
          </a:p>
          <a:p>
            <a:pPr algn="ctr">
              <a:lnSpc>
                <a:spcPct val="150000"/>
              </a:lnSpc>
            </a:pPr>
            <a:r>
              <a:rPr lang="en-US" sz="4800" dirty="0">
                <a:latin typeface="Century Gothic"/>
                <a:cs typeface="Century Gothic"/>
              </a:rPr>
              <a:t>August 22</a:t>
            </a:r>
            <a:r>
              <a:rPr lang="en-US" sz="4800" baseline="30000" dirty="0">
                <a:latin typeface="Century Gothic"/>
                <a:cs typeface="Century Gothic"/>
              </a:rPr>
              <a:t>nd</a:t>
            </a:r>
            <a:r>
              <a:rPr lang="en-US" sz="4800" dirty="0">
                <a:latin typeface="Century Gothic"/>
                <a:cs typeface="Century Gothic"/>
              </a:rPr>
              <a:t>, 2017</a:t>
            </a:r>
          </a:p>
          <a:p>
            <a:pPr algn="ctr">
              <a:lnSpc>
                <a:spcPct val="150000"/>
              </a:lnSpc>
            </a:pPr>
            <a:r>
              <a:rPr lang="en-US" sz="4800" dirty="0">
                <a:latin typeface="Century Gothic"/>
                <a:cs typeface="Century Gothic"/>
              </a:rPr>
              <a:t>Division 14 Blue Robots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7543" y="2592243"/>
            <a:ext cx="3290189" cy="3808556"/>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37747" y="2595382"/>
            <a:ext cx="3287477" cy="3805417"/>
          </a:xfrm>
          <a:prstGeom prst="rect">
            <a:avLst/>
          </a:prstGeom>
        </p:spPr>
      </p:pic>
      <p:pic>
        <p:nvPicPr>
          <p:cNvPr id="14" name="Picture 13" descr="CNH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886" y="109886"/>
            <a:ext cx="1426252" cy="138042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00200"/>
            <a:ext cx="12191999" cy="457200"/>
          </a:xfrm>
          <a:prstGeom prst="rect">
            <a:avLst/>
          </a:prstGeom>
        </p:spPr>
      </p:pic>
      <p:sp>
        <p:nvSpPr>
          <p:cNvPr id="2" name="TextBox 1"/>
          <p:cNvSpPr txBox="1"/>
          <p:nvPr/>
        </p:nvSpPr>
        <p:spPr>
          <a:xfrm>
            <a:off x="4632960" y="513591"/>
            <a:ext cx="7559039" cy="646331"/>
          </a:xfrm>
          <a:prstGeom prst="rect">
            <a:avLst/>
          </a:prstGeom>
          <a:noFill/>
        </p:spPr>
        <p:txBody>
          <a:bodyPr wrap="square" rtlCol="0">
            <a:spAutoFit/>
          </a:bodyPr>
          <a:lstStyle/>
          <a:p>
            <a:r>
              <a:rPr lang="en-US" sz="3600" b="1" spc="600" dirty="0">
                <a:solidFill>
                  <a:schemeClr val="bg1"/>
                </a:solidFill>
                <a:latin typeface="Century Gothic" panose="020B0502020202020204" pitchFamily="34" charset="0"/>
              </a:rPr>
              <a:t>      </a:t>
            </a:r>
            <a:endParaRPr lang="en-US" sz="3600" spc="600" dirty="0">
              <a:solidFill>
                <a:schemeClr val="bg1"/>
              </a:solidFill>
              <a:latin typeface="Century Gothic" panose="020B0502020202020204" pitchFamily="34" charset="0"/>
            </a:endParaRPr>
          </a:p>
        </p:txBody>
      </p:sp>
      <p:pic>
        <p:nvPicPr>
          <p:cNvPr id="3" name="Picture 2"/>
          <p:cNvPicPr>
            <a:picLocks noChangeAspect="1"/>
          </p:cNvPicPr>
          <p:nvPr/>
        </p:nvPicPr>
        <p:blipFill>
          <a:blip r:embed="rId5"/>
          <a:stretch>
            <a:fillRect/>
          </a:stretch>
        </p:blipFill>
        <p:spPr>
          <a:xfrm>
            <a:off x="5989319" y="553267"/>
            <a:ext cx="5627096" cy="566977"/>
          </a:xfrm>
          <a:prstGeom prst="rect">
            <a:avLst/>
          </a:prstGeom>
        </p:spPr>
      </p:pic>
    </p:spTree>
    <p:extLst>
      <p:ext uri="{BB962C8B-B14F-4D97-AF65-F5344CB8AC3E}">
        <p14:creationId xmlns:p14="http://schemas.microsoft.com/office/powerpoint/2010/main" val="172964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304800" y="2346568"/>
            <a:ext cx="7989156" cy="3847207"/>
          </a:xfrm>
          <a:prstGeom prst="rect">
            <a:avLst/>
          </a:prstGeom>
          <a:noFill/>
          <a:ln w="76200">
            <a:solidFill>
              <a:srgbClr val="0098C3">
                <a:alpha val="50000"/>
              </a:srgbClr>
            </a:solidFill>
            <a:prstDash val="sysDot"/>
          </a:ln>
        </p:spPr>
        <p:txBody>
          <a:bodyPr wrap="square" rtlCol="0">
            <a:spAutoFit/>
          </a:bodyPr>
          <a:lstStyle/>
          <a:p>
            <a:pPr algn="ctr"/>
            <a:r>
              <a:rPr lang="en-US" altLang="en-US" sz="2800" b="1" dirty="0">
                <a:latin typeface="Century Gothic" charset="0"/>
              </a:rPr>
              <a:t>APPOINTED BOARD MEMBERS</a:t>
            </a:r>
          </a:p>
          <a:p>
            <a:pPr>
              <a:buFont typeface="Arial" charset="0"/>
              <a:buChar char="•"/>
            </a:pPr>
            <a:r>
              <a:rPr lang="en-US" altLang="en-US" b="1" dirty="0">
                <a:latin typeface="Century Gothic" charset="0"/>
              </a:rPr>
              <a:t>District News Editor</a:t>
            </a:r>
            <a:r>
              <a:rPr lang="en-US" altLang="en-US" dirty="0">
                <a:latin typeface="Century Gothic" charset="0"/>
              </a:rPr>
              <a:t>: Zoe Yao</a:t>
            </a:r>
            <a:endParaRPr lang="en-US" altLang="en-US" b="1" dirty="0">
              <a:latin typeface="Century Gothic" charset="0"/>
            </a:endParaRPr>
          </a:p>
          <a:p>
            <a:pPr>
              <a:buFont typeface="Arial" charset="0"/>
              <a:buChar char="•"/>
            </a:pPr>
            <a:r>
              <a:rPr lang="en-US" altLang="en-US" b="1" dirty="0">
                <a:latin typeface="Century Gothic" charset="0"/>
              </a:rPr>
              <a:t>District Tech Editor</a:t>
            </a:r>
            <a:r>
              <a:rPr lang="en-US" altLang="en-US" dirty="0">
                <a:latin typeface="Century Gothic" charset="0"/>
              </a:rPr>
              <a:t>: Roland Del Mundo</a:t>
            </a:r>
            <a:endParaRPr lang="en-US" altLang="en-US" b="1" dirty="0">
              <a:latin typeface="Century Gothic" charset="0"/>
            </a:endParaRPr>
          </a:p>
          <a:p>
            <a:pPr>
              <a:buFont typeface="Arial" charset="0"/>
              <a:buChar char="•"/>
            </a:pPr>
            <a:r>
              <a:rPr lang="en-US" altLang="en-US" b="1" dirty="0">
                <a:latin typeface="Century Gothic" charset="0"/>
              </a:rPr>
              <a:t>Communications &amp; Marketing Chair</a:t>
            </a:r>
            <a:r>
              <a:rPr lang="en-US" altLang="en-US" dirty="0">
                <a:latin typeface="Century Gothic" charset="0"/>
              </a:rPr>
              <a:t>: Gaby </a:t>
            </a:r>
            <a:r>
              <a:rPr lang="en-US" altLang="en-US" dirty="0" err="1">
                <a:latin typeface="Century Gothic" charset="0"/>
              </a:rPr>
              <a:t>Yonarta</a:t>
            </a:r>
            <a:endParaRPr lang="en-US" altLang="en-US" b="1" dirty="0">
              <a:latin typeface="Century Gothic" charset="0"/>
            </a:endParaRPr>
          </a:p>
          <a:p>
            <a:pPr>
              <a:buFont typeface="Arial" charset="0"/>
              <a:buChar char="•"/>
            </a:pPr>
            <a:r>
              <a:rPr lang="en-US" altLang="en-US" b="1" dirty="0">
                <a:latin typeface="Century Gothic" charset="0"/>
              </a:rPr>
              <a:t>District Convention Chair</a:t>
            </a:r>
            <a:r>
              <a:rPr lang="en-US" altLang="en-US" dirty="0">
                <a:latin typeface="Century Gothic" charset="0"/>
              </a:rPr>
              <a:t>: Samantha Voong</a:t>
            </a:r>
          </a:p>
          <a:p>
            <a:pPr>
              <a:buFont typeface="Arial" charset="0"/>
              <a:buChar char="•"/>
            </a:pPr>
            <a:r>
              <a:rPr lang="en-US" altLang="en-US" b="1" dirty="0">
                <a:latin typeface="Century Gothic" charset="0"/>
              </a:rPr>
              <a:t>Kiwanis Family and Foundation Chair</a:t>
            </a:r>
            <a:r>
              <a:rPr lang="en-US" altLang="en-US" dirty="0">
                <a:latin typeface="Century Gothic" charset="0"/>
              </a:rPr>
              <a:t>: Jesus </a:t>
            </a:r>
            <a:r>
              <a:rPr lang="en-US" altLang="en-US" dirty="0" err="1">
                <a:latin typeface="Century Gothic" charset="0"/>
              </a:rPr>
              <a:t>Aguiniga</a:t>
            </a:r>
            <a:endParaRPr lang="en-US" altLang="en-US" b="1" dirty="0">
              <a:latin typeface="Century Gothic" charset="0"/>
            </a:endParaRPr>
          </a:p>
          <a:p>
            <a:pPr>
              <a:buFont typeface="Arial" charset="0"/>
              <a:buChar char="•"/>
            </a:pPr>
            <a:r>
              <a:rPr lang="en-US" altLang="en-US" b="1" dirty="0">
                <a:latin typeface="Century Gothic" charset="0"/>
              </a:rPr>
              <a:t>Member Recognition Chair</a:t>
            </a:r>
            <a:r>
              <a:rPr lang="en-US" altLang="en-US" dirty="0">
                <a:latin typeface="Century Gothic" charset="0"/>
              </a:rPr>
              <a:t>: Charlotte Wood</a:t>
            </a:r>
          </a:p>
          <a:p>
            <a:pPr>
              <a:buFont typeface="Arial" charset="0"/>
              <a:buChar char="•"/>
            </a:pPr>
            <a:r>
              <a:rPr lang="en-US" altLang="en-US" b="1" dirty="0">
                <a:latin typeface="Century Gothic" charset="0"/>
              </a:rPr>
              <a:t>Member Relations Chair</a:t>
            </a:r>
            <a:r>
              <a:rPr lang="en-US" altLang="en-US" dirty="0">
                <a:latin typeface="Century Gothic" charset="0"/>
              </a:rPr>
              <a:t>: Johnny Chen</a:t>
            </a:r>
            <a:endParaRPr lang="en-US" altLang="en-US" b="1" dirty="0">
              <a:latin typeface="Century Gothic" charset="0"/>
            </a:endParaRPr>
          </a:p>
          <a:p>
            <a:pPr>
              <a:buFont typeface="Arial" charset="0"/>
              <a:buChar char="•"/>
            </a:pPr>
            <a:r>
              <a:rPr lang="en-US" altLang="en-US" b="1" dirty="0">
                <a:latin typeface="Century Gothic" charset="0"/>
              </a:rPr>
              <a:t>Policy, International Business, &amp; Elections Chair</a:t>
            </a:r>
            <a:r>
              <a:rPr lang="en-US" altLang="en-US" dirty="0">
                <a:latin typeface="Century Gothic" charset="0"/>
              </a:rPr>
              <a:t>: Kai </a:t>
            </a:r>
            <a:r>
              <a:rPr lang="en-US" altLang="en-US" dirty="0" err="1">
                <a:latin typeface="Century Gothic" charset="0"/>
              </a:rPr>
              <a:t>Catarata</a:t>
            </a:r>
            <a:endParaRPr lang="en-US" altLang="en-US" dirty="0">
              <a:latin typeface="Century Gothic" charset="0"/>
            </a:endParaRPr>
          </a:p>
          <a:p>
            <a:pPr>
              <a:buFont typeface="Arial" charset="0"/>
              <a:buChar char="•"/>
            </a:pPr>
            <a:r>
              <a:rPr lang="en-US" altLang="en-US" b="1" dirty="0">
                <a:latin typeface="Century Gothic" charset="0"/>
              </a:rPr>
              <a:t>Service Projects Chair</a:t>
            </a:r>
            <a:r>
              <a:rPr lang="en-US" altLang="en-US" dirty="0">
                <a:latin typeface="Century Gothic" charset="0"/>
              </a:rPr>
              <a:t>: Alex </a:t>
            </a:r>
            <a:r>
              <a:rPr lang="en-US" altLang="en-US" dirty="0" err="1">
                <a:latin typeface="Century Gothic" charset="0"/>
              </a:rPr>
              <a:t>Gatus</a:t>
            </a:r>
            <a:endParaRPr lang="en-US" altLang="en-US" dirty="0">
              <a:latin typeface="Century Gothic" charset="0"/>
            </a:endParaRPr>
          </a:p>
          <a:p>
            <a:pPr>
              <a:buFont typeface="Arial" charset="0"/>
              <a:buChar char="•"/>
            </a:pPr>
            <a:r>
              <a:rPr lang="en-US" altLang="en-US" b="1" dirty="0">
                <a:latin typeface="Century Gothic" charset="0"/>
              </a:rPr>
              <a:t>Graphics Department Coordinator</a:t>
            </a:r>
            <a:r>
              <a:rPr lang="en-US" altLang="en-US" dirty="0">
                <a:latin typeface="Century Gothic" charset="0"/>
              </a:rPr>
              <a:t>: Trinity Tran Nguyen</a:t>
            </a:r>
          </a:p>
          <a:p>
            <a:pPr>
              <a:buFont typeface="Arial" charset="0"/>
              <a:buChar char="•"/>
            </a:pPr>
            <a:r>
              <a:rPr lang="en-US" altLang="en-US" b="1" dirty="0">
                <a:latin typeface="Century Gothic" charset="0"/>
              </a:rPr>
              <a:t>Key Leader Coordinator</a:t>
            </a:r>
            <a:r>
              <a:rPr lang="en-US" altLang="en-US" dirty="0">
                <a:latin typeface="Century Gothic" charset="0"/>
              </a:rPr>
              <a:t>: Lindy Chen</a:t>
            </a:r>
          </a:p>
          <a:p>
            <a:pPr>
              <a:buFont typeface="Arial" charset="0"/>
              <a:buChar char="•"/>
            </a:pPr>
            <a:r>
              <a:rPr lang="en-US" altLang="en-US" b="1" dirty="0">
                <a:latin typeface="Century Gothic" charset="0"/>
              </a:rPr>
              <a:t>Sergeant-at-Arms Coordinator</a:t>
            </a:r>
            <a:r>
              <a:rPr lang="en-US" altLang="en-US" dirty="0">
                <a:latin typeface="Century Gothic" charset="0"/>
              </a:rPr>
              <a:t>: Eduardo Torres</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06038"/>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2504"/>
            <a:ext cx="12188952" cy="457200"/>
          </a:xfrm>
          <a:prstGeom prst="rect">
            <a:avLst/>
          </a:prstGeom>
        </p:spPr>
      </p:pic>
      <p:pic>
        <p:nvPicPr>
          <p:cNvPr id="2" name="Picture 1"/>
          <p:cNvPicPr>
            <a:picLocks noChangeAspect="1"/>
          </p:cNvPicPr>
          <p:nvPr/>
        </p:nvPicPr>
        <p:blipFill>
          <a:blip r:embed="rId4"/>
          <a:stretch>
            <a:fillRect/>
          </a:stretch>
        </p:blipFill>
        <p:spPr>
          <a:xfrm>
            <a:off x="6096000" y="512763"/>
            <a:ext cx="5627096" cy="566977"/>
          </a:xfrm>
          <a:prstGeom prst="rect">
            <a:avLst/>
          </a:prstGeom>
        </p:spPr>
      </p:pic>
      <p:pic>
        <p:nvPicPr>
          <p:cNvPr id="4098" name="Picture 2" descr="http://www.cnhkeyclub.org/downloads/Resources/Graphics/Bees/1617/GD_BeeSubmission_3/GD_TranNguyen_03-2_161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3956" y="1821104"/>
            <a:ext cx="4036281" cy="4714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018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304800" y="2850186"/>
            <a:ext cx="5453063" cy="2308324"/>
          </a:xfrm>
          <a:prstGeom prst="rect">
            <a:avLst/>
          </a:prstGeom>
          <a:noFill/>
          <a:ln w="76200">
            <a:solidFill>
              <a:srgbClr val="0098C3">
                <a:alpha val="50000"/>
              </a:srgbClr>
            </a:solidFill>
            <a:prstDash val="sysDot"/>
          </a:ln>
        </p:spPr>
        <p:txBody>
          <a:bodyPr wrap="square" rtlCol="0">
            <a:spAutoFit/>
          </a:bodyPr>
          <a:lstStyle/>
          <a:p>
            <a:pPr algn="ctr" fontAlgn="auto">
              <a:spcAft>
                <a:spcPts val="0"/>
              </a:spcAft>
              <a:defRPr/>
            </a:pPr>
            <a:r>
              <a:rPr lang="en-US" sz="2400" b="1" dirty="0">
                <a:latin typeface="Century Gothic" panose="020B0502020202020204" pitchFamily="34" charset="0"/>
              </a:rPr>
              <a:t>DISTICT BOARD</a:t>
            </a:r>
          </a:p>
          <a:p>
            <a:pPr fontAlgn="auto">
              <a:spcAft>
                <a:spcPts val="0"/>
              </a:spcAft>
              <a:buFont typeface="Arial" pitchFamily="34" charset="0"/>
              <a:buChar char="•"/>
              <a:defRPr/>
            </a:pPr>
            <a:endParaRPr lang="en-US" sz="2400" dirty="0">
              <a:latin typeface="Century Gothic" panose="020B0502020202020204" pitchFamily="34" charset="0"/>
            </a:endParaRPr>
          </a:p>
          <a:p>
            <a:pPr fontAlgn="auto">
              <a:spcAft>
                <a:spcPts val="0"/>
              </a:spcAft>
              <a:buFont typeface="Arial" pitchFamily="34" charset="0"/>
              <a:buChar char="•"/>
              <a:defRPr/>
            </a:pPr>
            <a:r>
              <a:rPr lang="en-US" sz="2400" dirty="0">
                <a:latin typeface="Century Gothic" panose="020B0502020202020204" pitchFamily="34" charset="0"/>
              </a:rPr>
              <a:t>Lt. Governors from 77 Divisions within CNH</a:t>
            </a:r>
          </a:p>
          <a:p>
            <a:pPr fontAlgn="auto">
              <a:spcAft>
                <a:spcPts val="0"/>
              </a:spcAft>
              <a:buFont typeface="Arial" pitchFamily="34" charset="0"/>
              <a:buChar char="•"/>
              <a:defRPr/>
            </a:pPr>
            <a:r>
              <a:rPr lang="en-US" sz="2400" dirty="0">
                <a:latin typeface="Century Gothic" panose="020B0502020202020204" pitchFamily="34" charset="0"/>
              </a:rPr>
              <a:t>Appointed Board Members</a:t>
            </a:r>
          </a:p>
          <a:p>
            <a:pPr fontAlgn="auto">
              <a:spcAft>
                <a:spcPts val="0"/>
              </a:spcAft>
              <a:buFont typeface="Arial" pitchFamily="34" charset="0"/>
              <a:buChar char="•"/>
              <a:defRPr/>
            </a:pPr>
            <a:r>
              <a:rPr lang="en-US" sz="2400" dirty="0">
                <a:latin typeface="Century Gothic" panose="020B0502020202020204" pitchFamily="34" charset="0"/>
              </a:rPr>
              <a:t>District Executives</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06038"/>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2504"/>
            <a:ext cx="12188952" cy="457200"/>
          </a:xfrm>
          <a:prstGeom prst="rect">
            <a:avLst/>
          </a:prstGeom>
        </p:spPr>
      </p:pic>
      <p:pic>
        <p:nvPicPr>
          <p:cNvPr id="2" name="Picture 1"/>
          <p:cNvPicPr>
            <a:picLocks noChangeAspect="1"/>
          </p:cNvPicPr>
          <p:nvPr/>
        </p:nvPicPr>
        <p:blipFill>
          <a:blip r:embed="rId4"/>
          <a:stretch>
            <a:fillRect/>
          </a:stretch>
        </p:blipFill>
        <p:spPr>
          <a:xfrm>
            <a:off x="6096000" y="512763"/>
            <a:ext cx="5627096" cy="566977"/>
          </a:xfrm>
          <a:prstGeom prst="rect">
            <a:avLst/>
          </a:prstGeom>
        </p:spPr>
      </p:pic>
      <p:pic>
        <p:nvPicPr>
          <p:cNvPr id="6" name="Picture 5">
            <a:extLst>
              <a:ext uri="{FF2B5EF4-FFF2-40B4-BE49-F238E27FC236}">
                <a16:creationId xmlns:a16="http://schemas.microsoft.com/office/drawing/2014/main" id="{F728AD58-BF3A-4BFE-98B0-38F1C74167FC}"/>
              </a:ext>
            </a:extLst>
          </p:cNvPr>
          <p:cNvPicPr>
            <a:picLocks noChangeAspect="1"/>
          </p:cNvPicPr>
          <p:nvPr/>
        </p:nvPicPr>
        <p:blipFill>
          <a:blip r:embed="rId5"/>
          <a:stretch>
            <a:fillRect/>
          </a:stretch>
        </p:blipFill>
        <p:spPr>
          <a:xfrm>
            <a:off x="5933582" y="2155742"/>
            <a:ext cx="6003827" cy="4002552"/>
          </a:xfrm>
          <a:prstGeom prst="rect">
            <a:avLst/>
          </a:prstGeom>
        </p:spPr>
      </p:pic>
    </p:spTree>
    <p:extLst>
      <p:ext uri="{BB962C8B-B14F-4D97-AF65-F5344CB8AC3E}">
        <p14:creationId xmlns:p14="http://schemas.microsoft.com/office/powerpoint/2010/main" val="1135042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189251" y="2235420"/>
            <a:ext cx="7240249" cy="3785652"/>
          </a:xfrm>
          <a:prstGeom prst="rect">
            <a:avLst/>
          </a:prstGeom>
          <a:noFill/>
          <a:ln w="76200">
            <a:solidFill>
              <a:srgbClr val="0098C3">
                <a:alpha val="50000"/>
              </a:srgbClr>
            </a:solidFill>
            <a:prstDash val="sysDot"/>
          </a:ln>
        </p:spPr>
        <p:txBody>
          <a:bodyPr wrap="square" rtlCol="0">
            <a:spAutoFit/>
          </a:bodyPr>
          <a:lstStyle/>
          <a:p>
            <a:pPr algn="ctr" fontAlgn="auto">
              <a:spcAft>
                <a:spcPts val="0"/>
              </a:spcAft>
              <a:defRPr/>
            </a:pPr>
            <a:r>
              <a:rPr lang="en-US" sz="2400" b="1" dirty="0">
                <a:latin typeface="Century Gothic" panose="020B0502020202020204" pitchFamily="34" charset="0"/>
              </a:rPr>
              <a:t>Key Club International</a:t>
            </a:r>
          </a:p>
          <a:p>
            <a:pPr fontAlgn="auto">
              <a:spcAft>
                <a:spcPts val="0"/>
              </a:spcAft>
              <a:buFont typeface="Arial" pitchFamily="34" charset="0"/>
              <a:buChar char="•"/>
              <a:defRPr/>
            </a:pPr>
            <a:endParaRPr lang="en-US" sz="2400" dirty="0">
              <a:latin typeface="Century Gothic" panose="020B0502020202020204" pitchFamily="34" charset="0"/>
            </a:endParaRPr>
          </a:p>
          <a:p>
            <a:pPr marL="457200" indent="-457200">
              <a:buFont typeface="Arial" charset="0"/>
              <a:buChar char="•"/>
            </a:pPr>
            <a:r>
              <a:rPr lang="en-US" altLang="en-US" sz="2400" dirty="0">
                <a:latin typeface="Century Gothic" charset="0"/>
              </a:rPr>
              <a:t>33 Districts make up Key Club International.</a:t>
            </a:r>
          </a:p>
          <a:p>
            <a:pPr marL="457200" indent="-457200">
              <a:buFont typeface="Arial" charset="0"/>
              <a:buChar char="•"/>
            </a:pPr>
            <a:r>
              <a:rPr lang="en-US" altLang="en-US" sz="2400" dirty="0">
                <a:latin typeface="Century Gothic" charset="0"/>
              </a:rPr>
              <a:t>The </a:t>
            </a:r>
            <a:r>
              <a:rPr lang="en-US" altLang="en-US" sz="2400" u="sng" dirty="0">
                <a:latin typeface="Century Gothic" charset="0"/>
              </a:rPr>
              <a:t>International Council</a:t>
            </a:r>
            <a:r>
              <a:rPr lang="en-US" altLang="en-US" sz="2400" dirty="0">
                <a:latin typeface="Century Gothic" charset="0"/>
              </a:rPr>
              <a:t> is made up of the International President, International Vice President, 11 International Trustees, and 33 District Governors.</a:t>
            </a:r>
          </a:p>
          <a:p>
            <a:pPr marL="457200" indent="-457200">
              <a:buFont typeface="Arial" charset="0"/>
              <a:buChar char="•"/>
            </a:pPr>
            <a:r>
              <a:rPr lang="en-US" altLang="en-US" sz="2400" dirty="0">
                <a:latin typeface="Century Gothic" charset="0"/>
              </a:rPr>
              <a:t>The </a:t>
            </a:r>
            <a:r>
              <a:rPr lang="en-US" altLang="en-US" sz="2400" u="sng" dirty="0">
                <a:latin typeface="Century Gothic" charset="0"/>
              </a:rPr>
              <a:t>International Board</a:t>
            </a:r>
            <a:r>
              <a:rPr lang="en-US" altLang="en-US" sz="2400" dirty="0">
                <a:latin typeface="Century Gothic" charset="0"/>
              </a:rPr>
              <a:t> is made up of the International President, International Vice President, and 11 International Trustees</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06038"/>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2503"/>
            <a:ext cx="12188952" cy="457200"/>
          </a:xfrm>
          <a:prstGeom prst="rect">
            <a:avLst/>
          </a:prstGeom>
        </p:spPr>
      </p:pic>
      <p:pic>
        <p:nvPicPr>
          <p:cNvPr id="2" name="Picture 1"/>
          <p:cNvPicPr>
            <a:picLocks noChangeAspect="1"/>
          </p:cNvPicPr>
          <p:nvPr/>
        </p:nvPicPr>
        <p:blipFill>
          <a:blip r:embed="rId4"/>
          <a:stretch>
            <a:fillRect/>
          </a:stretch>
        </p:blipFill>
        <p:spPr>
          <a:xfrm>
            <a:off x="6096000" y="512763"/>
            <a:ext cx="5627096" cy="566977"/>
          </a:xfrm>
          <a:prstGeom prst="rect">
            <a:avLst/>
          </a:prstGeom>
        </p:spPr>
      </p:pic>
      <p:sp>
        <p:nvSpPr>
          <p:cNvPr id="7" name="Rectangle 6">
            <a:extLst>
              <a:ext uri="{FF2B5EF4-FFF2-40B4-BE49-F238E27FC236}">
                <a16:creationId xmlns:a16="http://schemas.microsoft.com/office/drawing/2014/main" id="{9D30ACE8-2DAB-4B66-BF69-F6D3FD3524F9}"/>
              </a:ext>
            </a:extLst>
          </p:cNvPr>
          <p:cNvSpPr/>
          <p:nvPr/>
        </p:nvSpPr>
        <p:spPr>
          <a:xfrm>
            <a:off x="7562850" y="2208528"/>
            <a:ext cx="4495800" cy="3139321"/>
          </a:xfrm>
          <a:prstGeom prst="rect">
            <a:avLst/>
          </a:prstGeom>
        </p:spPr>
        <p:txBody>
          <a:bodyPr wrap="square">
            <a:spAutoFit/>
          </a:bodyPr>
          <a:lstStyle/>
          <a:p>
            <a:r>
              <a:rPr lang="en-US" dirty="0"/>
              <a:t>International President: William Sims</a:t>
            </a:r>
          </a:p>
          <a:p>
            <a:r>
              <a:rPr lang="en-US" dirty="0"/>
              <a:t>International Vice President: </a:t>
            </a:r>
            <a:r>
              <a:rPr lang="en-US" dirty="0" err="1"/>
              <a:t>Minyoung</a:t>
            </a:r>
            <a:r>
              <a:rPr lang="en-US" dirty="0"/>
              <a:t> Kim</a:t>
            </a:r>
          </a:p>
          <a:p>
            <a:endParaRPr lang="en-US" dirty="0"/>
          </a:p>
          <a:p>
            <a:r>
              <a:rPr lang="en-US" dirty="0"/>
              <a:t>Trustees</a:t>
            </a:r>
          </a:p>
          <a:p>
            <a:endParaRPr lang="en-US" dirty="0"/>
          </a:p>
          <a:p>
            <a:r>
              <a:rPr lang="en-US" dirty="0"/>
              <a:t>Lindsey Banks</a:t>
            </a:r>
          </a:p>
          <a:p>
            <a:r>
              <a:rPr lang="en-US" dirty="0"/>
              <a:t>Audrey </a:t>
            </a:r>
            <a:r>
              <a:rPr lang="en-US" dirty="0" err="1"/>
              <a:t>Dilgarde</a:t>
            </a:r>
            <a:endParaRPr lang="en-US" dirty="0"/>
          </a:p>
          <a:p>
            <a:r>
              <a:rPr lang="en-US" dirty="0"/>
              <a:t>Jared </a:t>
            </a:r>
            <a:r>
              <a:rPr lang="en-US" dirty="0" err="1"/>
              <a:t>Dutko</a:t>
            </a:r>
            <a:endParaRPr lang="en-US" dirty="0"/>
          </a:p>
          <a:p>
            <a:r>
              <a:rPr lang="en-US" b="1" dirty="0"/>
              <a:t>Luke Gilmore</a:t>
            </a:r>
          </a:p>
          <a:p>
            <a:r>
              <a:rPr lang="en-US" dirty="0"/>
              <a:t>Rohan </a:t>
            </a:r>
            <a:r>
              <a:rPr lang="en-US" dirty="0" err="1"/>
              <a:t>Mekala</a:t>
            </a:r>
            <a:endParaRPr lang="en-US" dirty="0"/>
          </a:p>
          <a:p>
            <a:r>
              <a:rPr lang="en-US" dirty="0"/>
              <a:t>Jack Nannie</a:t>
            </a:r>
          </a:p>
        </p:txBody>
      </p:sp>
      <p:sp>
        <p:nvSpPr>
          <p:cNvPr id="10" name="Rectangle 9">
            <a:extLst>
              <a:ext uri="{FF2B5EF4-FFF2-40B4-BE49-F238E27FC236}">
                <a16:creationId xmlns:a16="http://schemas.microsoft.com/office/drawing/2014/main" id="{C07B879C-885A-4849-9CFC-C8A6AAC8D058}"/>
              </a:ext>
            </a:extLst>
          </p:cNvPr>
          <p:cNvSpPr/>
          <p:nvPr/>
        </p:nvSpPr>
        <p:spPr>
          <a:xfrm>
            <a:off x="9920287" y="3642206"/>
            <a:ext cx="1938338" cy="1477328"/>
          </a:xfrm>
          <a:prstGeom prst="rect">
            <a:avLst/>
          </a:prstGeom>
        </p:spPr>
        <p:txBody>
          <a:bodyPr wrap="square">
            <a:spAutoFit/>
          </a:bodyPr>
          <a:lstStyle/>
          <a:p>
            <a:r>
              <a:rPr lang="en-US" dirty="0"/>
              <a:t>Caleb Neale</a:t>
            </a:r>
          </a:p>
          <a:p>
            <a:r>
              <a:rPr lang="en-US" dirty="0"/>
              <a:t>Alisa Nguyen</a:t>
            </a:r>
          </a:p>
          <a:p>
            <a:r>
              <a:rPr lang="en-US" dirty="0"/>
              <a:t>Saul Ontiveros</a:t>
            </a:r>
          </a:p>
          <a:p>
            <a:r>
              <a:rPr lang="en-US" dirty="0"/>
              <a:t>Emily Rice</a:t>
            </a:r>
          </a:p>
          <a:p>
            <a:r>
              <a:rPr lang="en-US" dirty="0" err="1"/>
              <a:t>Nhung</a:t>
            </a:r>
            <a:r>
              <a:rPr lang="en-US" dirty="0"/>
              <a:t> Tran</a:t>
            </a:r>
          </a:p>
        </p:txBody>
      </p:sp>
    </p:spTree>
    <p:extLst>
      <p:ext uri="{BB962C8B-B14F-4D97-AF65-F5344CB8AC3E}">
        <p14:creationId xmlns:p14="http://schemas.microsoft.com/office/powerpoint/2010/main" val="610166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1017926" y="2480854"/>
            <a:ext cx="10182225" cy="3046988"/>
          </a:xfrm>
          <a:prstGeom prst="rect">
            <a:avLst/>
          </a:prstGeom>
          <a:noFill/>
          <a:ln w="76200">
            <a:solidFill>
              <a:srgbClr val="0098C3">
                <a:alpha val="50000"/>
              </a:srgbClr>
            </a:solidFill>
            <a:prstDash val="sysDot"/>
          </a:ln>
        </p:spPr>
        <p:txBody>
          <a:bodyPr wrap="square" rtlCol="0">
            <a:spAutoFit/>
          </a:bodyPr>
          <a:lstStyle/>
          <a:p>
            <a:pPr algn="ctr"/>
            <a:r>
              <a:rPr lang="en-US" altLang="en-US" sz="2400" b="1" dirty="0">
                <a:latin typeface="Century Gothic" charset="0"/>
              </a:rPr>
              <a:t>TOGETHER WE ARE…</a:t>
            </a:r>
          </a:p>
          <a:p>
            <a:pPr marL="457200" indent="-457200" algn="ctr">
              <a:buFont typeface="Arial" charset="0"/>
              <a:buChar char="•"/>
            </a:pPr>
            <a:endParaRPr lang="en-US" altLang="en-US" sz="2400" dirty="0">
              <a:latin typeface="Century Gothic" charset="0"/>
            </a:endParaRPr>
          </a:p>
          <a:p>
            <a:pPr marL="457200" indent="-457200" algn="ctr">
              <a:buFont typeface="Arial" charset="0"/>
              <a:buChar char="•"/>
            </a:pPr>
            <a:r>
              <a:rPr lang="en-US" altLang="en-US" sz="2400" dirty="0">
                <a:latin typeface="Century Gothic" charset="0"/>
              </a:rPr>
              <a:t>276,000+ Members</a:t>
            </a:r>
          </a:p>
          <a:p>
            <a:pPr marL="457200" indent="-457200" algn="ctr">
              <a:buFont typeface="Arial" charset="0"/>
              <a:buChar char="•"/>
            </a:pPr>
            <a:r>
              <a:rPr lang="en-US" altLang="en-US" sz="2400" dirty="0">
                <a:latin typeface="Century Gothic" charset="0"/>
              </a:rPr>
              <a:t>5,000+ Clubs</a:t>
            </a:r>
          </a:p>
          <a:p>
            <a:pPr marL="457200" indent="-457200" algn="ctr">
              <a:buFont typeface="Arial" charset="0"/>
              <a:buChar char="•"/>
            </a:pPr>
            <a:r>
              <a:rPr lang="en-US" altLang="en-US" sz="2400" dirty="0">
                <a:latin typeface="Century Gothic" charset="0"/>
              </a:rPr>
              <a:t>33 Districts</a:t>
            </a:r>
          </a:p>
          <a:p>
            <a:pPr marL="457200" indent="-457200" algn="ctr">
              <a:buFont typeface="Arial" charset="0"/>
              <a:buChar char="•"/>
            </a:pPr>
            <a:r>
              <a:rPr lang="en-US" altLang="en-US" sz="2400" dirty="0">
                <a:latin typeface="Century Gothic" charset="0"/>
              </a:rPr>
              <a:t>38 Countries</a:t>
            </a:r>
          </a:p>
          <a:p>
            <a:pPr marL="457200" indent="-457200" algn="ctr">
              <a:buFont typeface="Arial" charset="0"/>
              <a:buChar char="•"/>
            </a:pPr>
            <a:r>
              <a:rPr lang="en-US" altLang="en-US" sz="2400" dirty="0">
                <a:latin typeface="Century Gothic" charset="0"/>
              </a:rPr>
              <a:t>1 Organization</a:t>
            </a:r>
          </a:p>
          <a:p>
            <a:pPr algn="ctr" fontAlgn="auto">
              <a:spcAft>
                <a:spcPts val="0"/>
              </a:spcAft>
              <a:defRPr/>
            </a:pPr>
            <a:endParaRPr lang="en-US" sz="2400" dirty="0">
              <a:latin typeface="Century Gothic" panose="020B0502020202020204" pitchFamily="34" charset="0"/>
            </a:endParaRP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06038"/>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2504"/>
            <a:ext cx="12188952" cy="457200"/>
          </a:xfrm>
          <a:prstGeom prst="rect">
            <a:avLst/>
          </a:prstGeom>
        </p:spPr>
      </p:pic>
      <p:pic>
        <p:nvPicPr>
          <p:cNvPr id="2" name="Picture 1"/>
          <p:cNvPicPr>
            <a:picLocks noChangeAspect="1"/>
          </p:cNvPicPr>
          <p:nvPr/>
        </p:nvPicPr>
        <p:blipFill>
          <a:blip r:embed="rId4"/>
          <a:stretch>
            <a:fillRect/>
          </a:stretch>
        </p:blipFill>
        <p:spPr>
          <a:xfrm>
            <a:off x="6096000" y="512763"/>
            <a:ext cx="5627096" cy="566977"/>
          </a:xfrm>
          <a:prstGeom prst="rect">
            <a:avLst/>
          </a:prstGeom>
        </p:spPr>
      </p:pic>
    </p:spTree>
    <p:extLst>
      <p:ext uri="{BB962C8B-B14F-4D97-AF65-F5344CB8AC3E}">
        <p14:creationId xmlns:p14="http://schemas.microsoft.com/office/powerpoint/2010/main" val="1840719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276225" y="2361600"/>
            <a:ext cx="11639550" cy="3416320"/>
          </a:xfrm>
          <a:prstGeom prst="rect">
            <a:avLst/>
          </a:prstGeom>
          <a:noFill/>
          <a:ln w="76200">
            <a:solidFill>
              <a:srgbClr val="0098C3">
                <a:alpha val="50000"/>
              </a:srgbClr>
            </a:solidFill>
            <a:prstDash val="sysDot"/>
          </a:ln>
        </p:spPr>
        <p:txBody>
          <a:bodyPr wrap="square" rtlCol="0">
            <a:spAutoFit/>
          </a:bodyPr>
          <a:lstStyle/>
          <a:p>
            <a:r>
              <a:rPr lang="en-US" altLang="en-US" sz="2400" b="1" dirty="0">
                <a:latin typeface="Century Gothic" charset="0"/>
                <a:ea typeface="MS PGothic" charset="-128"/>
              </a:rPr>
              <a:t>Key Club International has 4 Preferred Charities</a:t>
            </a:r>
            <a:r>
              <a:rPr lang="en-US" altLang="en-US" sz="2400" dirty="0">
                <a:latin typeface="Century Gothic" charset="0"/>
                <a:ea typeface="MS PGothic" charset="-128"/>
              </a:rPr>
              <a:t>:</a:t>
            </a:r>
          </a:p>
          <a:p>
            <a:pPr>
              <a:buFont typeface="Arial" charset="0"/>
              <a:buChar char="•"/>
            </a:pPr>
            <a:r>
              <a:rPr lang="en-US" altLang="en-US" sz="2400" dirty="0">
                <a:latin typeface="Century Gothic" charset="0"/>
                <a:ea typeface="MS PGothic" charset="-128"/>
              </a:rPr>
              <a:t>Children’s Miracle Network</a:t>
            </a:r>
          </a:p>
          <a:p>
            <a:pPr>
              <a:buFont typeface="Arial" charset="0"/>
              <a:buChar char="•"/>
            </a:pPr>
            <a:r>
              <a:rPr lang="en-US" altLang="en-US" sz="2400" dirty="0">
                <a:latin typeface="Century Gothic" charset="0"/>
                <a:ea typeface="MS PGothic" charset="-128"/>
              </a:rPr>
              <a:t>March of Dimes </a:t>
            </a:r>
          </a:p>
          <a:p>
            <a:pPr>
              <a:buFont typeface="Arial" charset="0"/>
              <a:buChar char="•"/>
            </a:pPr>
            <a:r>
              <a:rPr lang="en-US" altLang="en-US" sz="2400" dirty="0">
                <a:latin typeface="Century Gothic" charset="0"/>
                <a:ea typeface="MS PGothic" charset="-128"/>
              </a:rPr>
              <a:t>UNICEF / </a:t>
            </a:r>
            <a:r>
              <a:rPr lang="en-US" altLang="en-US" sz="2400" dirty="0" err="1">
                <a:latin typeface="Century Gothic" charset="0"/>
                <a:ea typeface="MS PGothic" charset="-128"/>
              </a:rPr>
              <a:t>eliMiNaTe</a:t>
            </a:r>
            <a:r>
              <a:rPr lang="en-US" altLang="en-US" sz="2400" dirty="0">
                <a:latin typeface="Century Gothic" charset="0"/>
                <a:ea typeface="MS PGothic" charset="-128"/>
              </a:rPr>
              <a:t> / MNT</a:t>
            </a:r>
          </a:p>
          <a:p>
            <a:pPr>
              <a:buFont typeface="Arial" charset="0"/>
              <a:buChar char="•"/>
            </a:pPr>
            <a:r>
              <a:rPr lang="en-US" altLang="en-US" sz="2400" dirty="0">
                <a:latin typeface="Century Gothic" charset="0"/>
                <a:ea typeface="MS PGothic" charset="-128"/>
              </a:rPr>
              <a:t>The Thirst Project</a:t>
            </a:r>
          </a:p>
          <a:p>
            <a:endParaRPr lang="en-US" altLang="en-US" sz="2400" dirty="0">
              <a:latin typeface="Century Gothic" charset="0"/>
              <a:ea typeface="MS PGothic" charset="-128"/>
            </a:endParaRPr>
          </a:p>
          <a:p>
            <a:r>
              <a:rPr lang="en-US" altLang="en-US" sz="2400" b="1" dirty="0">
                <a:latin typeface="Century Gothic" charset="0"/>
                <a:ea typeface="MS PGothic" charset="-128"/>
              </a:rPr>
              <a:t>CNH PREFERRED CHARITY</a:t>
            </a:r>
          </a:p>
          <a:p>
            <a:pPr marL="800100" lvl="1" indent="-342900">
              <a:buFont typeface="Arial" panose="020B0604020202020204" pitchFamily="34" charset="0"/>
              <a:buChar char="•"/>
            </a:pPr>
            <a:r>
              <a:rPr lang="en-US" altLang="en-US" sz="2400" b="1" dirty="0">
                <a:latin typeface="Century Gothic" charset="0"/>
                <a:ea typeface="MS PGothic" charset="-128"/>
              </a:rPr>
              <a:t>PEDIATRIC TRAUMA PROGRAM</a:t>
            </a:r>
          </a:p>
          <a:p>
            <a:pPr algn="ctr" fontAlgn="auto">
              <a:spcAft>
                <a:spcPts val="0"/>
              </a:spcAft>
              <a:defRPr/>
            </a:pPr>
            <a:endParaRPr lang="en-US" altLang="en-US" sz="2400" i="1" dirty="0">
              <a:latin typeface="Century Gothic" charset="0"/>
            </a:endParaRP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06038"/>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2504"/>
            <a:ext cx="12188952" cy="457200"/>
          </a:xfrm>
          <a:prstGeom prst="rect">
            <a:avLst/>
          </a:prstGeom>
        </p:spPr>
      </p:pic>
      <p:pic>
        <p:nvPicPr>
          <p:cNvPr id="2" name="Picture 1"/>
          <p:cNvPicPr>
            <a:picLocks noChangeAspect="1"/>
          </p:cNvPicPr>
          <p:nvPr/>
        </p:nvPicPr>
        <p:blipFill>
          <a:blip r:embed="rId4"/>
          <a:stretch>
            <a:fillRect/>
          </a:stretch>
        </p:blipFill>
        <p:spPr>
          <a:xfrm>
            <a:off x="6096000" y="512763"/>
            <a:ext cx="5627096" cy="566977"/>
          </a:xfrm>
          <a:prstGeom prst="rect">
            <a:avLst/>
          </a:prstGeom>
        </p:spPr>
      </p:pic>
    </p:spTree>
    <p:extLst>
      <p:ext uri="{BB962C8B-B14F-4D97-AF65-F5344CB8AC3E}">
        <p14:creationId xmlns:p14="http://schemas.microsoft.com/office/powerpoint/2010/main" val="138984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1347787" y="2406640"/>
            <a:ext cx="9496425" cy="3600986"/>
          </a:xfrm>
          <a:prstGeom prst="rect">
            <a:avLst/>
          </a:prstGeom>
          <a:noFill/>
          <a:ln w="76200">
            <a:solidFill>
              <a:srgbClr val="0098C3">
                <a:alpha val="50000"/>
              </a:srgbClr>
            </a:solidFill>
            <a:prstDash val="sysDot"/>
          </a:ln>
        </p:spPr>
        <p:txBody>
          <a:bodyPr wrap="square" rtlCol="0">
            <a:spAutoFit/>
          </a:bodyPr>
          <a:lstStyle/>
          <a:p>
            <a:pPr algn="ctr" fontAlgn="auto">
              <a:spcAft>
                <a:spcPts val="0"/>
              </a:spcAft>
              <a:defRPr/>
            </a:pPr>
            <a:r>
              <a:rPr lang="en-US" sz="3600" b="1" dirty="0">
                <a:latin typeface="Century Gothic" panose="020B0502020202020204" pitchFamily="34" charset="0"/>
              </a:rPr>
              <a:t>Major Events</a:t>
            </a:r>
          </a:p>
          <a:p>
            <a:pPr algn="ctr" fontAlgn="auto">
              <a:spcAft>
                <a:spcPts val="0"/>
              </a:spcAft>
              <a:defRPr/>
            </a:pPr>
            <a:r>
              <a:rPr lang="en-US" sz="2400" i="1" dirty="0">
                <a:latin typeface="Century Gothic" panose="020B0502020202020204" pitchFamily="34" charset="0"/>
              </a:rPr>
              <a:t>Region Training Conference </a:t>
            </a:r>
            <a:r>
              <a:rPr lang="en-US" sz="2400" b="1" i="1" dirty="0">
                <a:latin typeface="Century Gothic" panose="020B0502020202020204" pitchFamily="34" charset="0"/>
              </a:rPr>
              <a:t>(RTC) </a:t>
            </a:r>
            <a:r>
              <a:rPr lang="en-US" sz="2400" i="1" dirty="0">
                <a:latin typeface="Century Gothic" panose="020B0502020202020204" pitchFamily="34" charset="0"/>
              </a:rPr>
              <a:t>– Sept 22-23</a:t>
            </a:r>
          </a:p>
          <a:p>
            <a:pPr algn="ctr" fontAlgn="auto">
              <a:spcAft>
                <a:spcPts val="0"/>
              </a:spcAft>
              <a:defRPr/>
            </a:pPr>
            <a:r>
              <a:rPr lang="en-US" sz="2400" i="1" dirty="0">
                <a:latin typeface="Century Gothic" panose="020B0502020202020204" pitchFamily="34" charset="0"/>
              </a:rPr>
              <a:t>Fall Rally </a:t>
            </a:r>
            <a:r>
              <a:rPr lang="en-US" sz="2400" b="1" i="1" dirty="0">
                <a:latin typeface="Century Gothic" panose="020B0502020202020204" pitchFamily="34" charset="0"/>
              </a:rPr>
              <a:t>(FRN) </a:t>
            </a:r>
            <a:r>
              <a:rPr lang="en-US" sz="2400" i="1" dirty="0">
                <a:latin typeface="Century Gothic" panose="020B0502020202020204" pitchFamily="34" charset="0"/>
              </a:rPr>
              <a:t>– Oct 21</a:t>
            </a:r>
          </a:p>
          <a:p>
            <a:pPr algn="ctr" fontAlgn="auto">
              <a:spcAft>
                <a:spcPts val="0"/>
              </a:spcAft>
              <a:defRPr/>
            </a:pPr>
            <a:r>
              <a:rPr lang="en-US" sz="2400" i="1" dirty="0">
                <a:latin typeface="Century Gothic" panose="020B0502020202020204" pitchFamily="34" charset="0"/>
              </a:rPr>
              <a:t>Candidate Training Conference </a:t>
            </a:r>
            <a:r>
              <a:rPr lang="en-US" sz="2400" b="1" i="1" dirty="0">
                <a:latin typeface="Century Gothic" panose="020B0502020202020204" pitchFamily="34" charset="0"/>
              </a:rPr>
              <a:t>(CTC) </a:t>
            </a:r>
            <a:r>
              <a:rPr lang="en-US" sz="2400" i="1" dirty="0">
                <a:latin typeface="Century Gothic" panose="020B0502020202020204" pitchFamily="34" charset="0"/>
              </a:rPr>
              <a:t>– Beginning of December</a:t>
            </a:r>
          </a:p>
          <a:p>
            <a:pPr algn="ctr" fontAlgn="auto">
              <a:spcAft>
                <a:spcPts val="0"/>
              </a:spcAft>
              <a:defRPr/>
            </a:pPr>
            <a:r>
              <a:rPr lang="en-US" sz="2400" i="1" dirty="0">
                <a:latin typeface="Century Gothic" panose="020B0502020202020204" pitchFamily="34" charset="0"/>
              </a:rPr>
              <a:t>District Officer Candidate Training Conference </a:t>
            </a:r>
            <a:r>
              <a:rPr lang="en-US" sz="2400" b="1" i="1" dirty="0">
                <a:latin typeface="Century Gothic" panose="020B0502020202020204" pitchFamily="34" charset="0"/>
              </a:rPr>
              <a:t>(DOCTC) </a:t>
            </a:r>
            <a:r>
              <a:rPr lang="en-US" sz="2400" i="1" dirty="0">
                <a:latin typeface="Century Gothic" panose="020B0502020202020204" pitchFamily="34" charset="0"/>
              </a:rPr>
              <a:t>– Beg of Dec</a:t>
            </a:r>
          </a:p>
          <a:p>
            <a:pPr algn="ctr" fontAlgn="auto">
              <a:spcAft>
                <a:spcPts val="0"/>
              </a:spcAft>
              <a:defRPr/>
            </a:pPr>
            <a:r>
              <a:rPr lang="en-US" sz="2400" b="1" i="1" dirty="0">
                <a:latin typeface="Century Gothic" panose="020B0502020202020204" pitchFamily="34" charset="0"/>
              </a:rPr>
              <a:t>Conclave</a:t>
            </a:r>
            <a:r>
              <a:rPr lang="en-US" sz="2400" i="1" dirty="0">
                <a:latin typeface="Century Gothic" panose="020B0502020202020204" pitchFamily="34" charset="0"/>
              </a:rPr>
              <a:t> - January</a:t>
            </a:r>
          </a:p>
          <a:p>
            <a:pPr algn="ctr" fontAlgn="auto">
              <a:spcAft>
                <a:spcPts val="0"/>
              </a:spcAft>
              <a:defRPr/>
            </a:pPr>
            <a:r>
              <a:rPr lang="en-US" sz="2400" i="1" dirty="0">
                <a:latin typeface="Century Gothic" panose="020B0502020202020204" pitchFamily="34" charset="0"/>
              </a:rPr>
              <a:t>District Convention </a:t>
            </a:r>
            <a:r>
              <a:rPr lang="en-US" sz="2400" b="1" i="1" dirty="0">
                <a:latin typeface="Century Gothic" panose="020B0502020202020204" pitchFamily="34" charset="0"/>
              </a:rPr>
              <a:t>(DCON) </a:t>
            </a:r>
            <a:r>
              <a:rPr lang="en-US" sz="2400" i="1" dirty="0">
                <a:latin typeface="Century Gothic" panose="020B0502020202020204" pitchFamily="34" charset="0"/>
              </a:rPr>
              <a:t>– April 13-15 in Reno, NV</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06038"/>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2504"/>
            <a:ext cx="12188952" cy="457200"/>
          </a:xfrm>
          <a:prstGeom prst="rect">
            <a:avLst/>
          </a:prstGeom>
        </p:spPr>
      </p:pic>
      <p:pic>
        <p:nvPicPr>
          <p:cNvPr id="2" name="Picture 1"/>
          <p:cNvPicPr>
            <a:picLocks noChangeAspect="1"/>
          </p:cNvPicPr>
          <p:nvPr/>
        </p:nvPicPr>
        <p:blipFill>
          <a:blip r:embed="rId4"/>
          <a:stretch>
            <a:fillRect/>
          </a:stretch>
        </p:blipFill>
        <p:spPr>
          <a:xfrm>
            <a:off x="6096000" y="512763"/>
            <a:ext cx="5627096" cy="566977"/>
          </a:xfrm>
          <a:prstGeom prst="rect">
            <a:avLst/>
          </a:prstGeom>
        </p:spPr>
      </p:pic>
    </p:spTree>
    <p:extLst>
      <p:ext uri="{BB962C8B-B14F-4D97-AF65-F5344CB8AC3E}">
        <p14:creationId xmlns:p14="http://schemas.microsoft.com/office/powerpoint/2010/main" val="3970486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304800" y="2363204"/>
            <a:ext cx="11418296" cy="3724096"/>
          </a:xfrm>
          <a:prstGeom prst="rect">
            <a:avLst/>
          </a:prstGeom>
          <a:noFill/>
          <a:ln w="76200">
            <a:solidFill>
              <a:srgbClr val="0098C3">
                <a:alpha val="50000"/>
              </a:srgbClr>
            </a:solidFill>
            <a:prstDash val="sysDot"/>
          </a:ln>
        </p:spPr>
        <p:txBody>
          <a:bodyPr wrap="square" rtlCol="0">
            <a:spAutoFit/>
          </a:bodyPr>
          <a:lstStyle/>
          <a:p>
            <a:pPr algn="ctr" fontAlgn="auto">
              <a:spcAft>
                <a:spcPts val="0"/>
              </a:spcAft>
              <a:defRPr/>
            </a:pPr>
            <a:r>
              <a:rPr lang="en-US" altLang="en-US" sz="2000" i="1" dirty="0">
                <a:latin typeface="Century Gothic" charset="0"/>
              </a:rPr>
              <a:t>Key Club is the largest service organization in the world for high school students.</a:t>
            </a:r>
          </a:p>
          <a:p>
            <a:pPr algn="ctr" fontAlgn="auto">
              <a:spcAft>
                <a:spcPts val="0"/>
              </a:spcAft>
              <a:defRPr/>
            </a:pPr>
            <a:endParaRPr lang="en-US" altLang="en-US" sz="2000" i="1" dirty="0">
              <a:latin typeface="Century Gothic" charset="0"/>
            </a:endParaRPr>
          </a:p>
          <a:p>
            <a:pPr algn="ctr" fontAlgn="auto">
              <a:spcAft>
                <a:spcPts val="0"/>
              </a:spcAft>
              <a:defRPr/>
            </a:pPr>
            <a:r>
              <a:rPr lang="en-US" altLang="en-US" sz="2000" i="1" dirty="0">
                <a:latin typeface="Century Gothic" charset="0"/>
              </a:rPr>
              <a:t>This experience can be life-changing! It is what you put into it!</a:t>
            </a:r>
          </a:p>
          <a:p>
            <a:pPr algn="ctr" fontAlgn="auto">
              <a:spcAft>
                <a:spcPts val="0"/>
              </a:spcAft>
              <a:defRPr/>
            </a:pPr>
            <a:endParaRPr lang="en-US" altLang="en-US" sz="2000" i="1" dirty="0">
              <a:latin typeface="Century Gothic" charset="0"/>
            </a:endParaRPr>
          </a:p>
          <a:p>
            <a:pPr algn="ctr" fontAlgn="auto">
              <a:spcAft>
                <a:spcPts val="0"/>
              </a:spcAft>
              <a:defRPr/>
            </a:pPr>
            <a:r>
              <a:rPr lang="en-US" altLang="en-US" sz="2000" i="1" dirty="0">
                <a:latin typeface="Century Gothic" charset="0"/>
              </a:rPr>
              <a:t>SO many amazing opportunities are provided through Key Club</a:t>
            </a:r>
          </a:p>
          <a:p>
            <a:pPr algn="ctr" fontAlgn="auto">
              <a:spcAft>
                <a:spcPts val="0"/>
              </a:spcAft>
              <a:defRPr/>
            </a:pPr>
            <a:endParaRPr lang="en-US" altLang="en-US" sz="2000" i="1" dirty="0">
              <a:latin typeface="Century Gothic" charset="0"/>
            </a:endParaRPr>
          </a:p>
          <a:p>
            <a:pPr algn="ctr" fontAlgn="auto">
              <a:spcAft>
                <a:spcPts val="0"/>
              </a:spcAft>
              <a:defRPr/>
            </a:pPr>
            <a:r>
              <a:rPr lang="en-US" altLang="en-US" sz="2000" i="1" dirty="0">
                <a:latin typeface="Century Gothic" charset="0"/>
              </a:rPr>
              <a:t>Easy way to get service hours! There is always something going on!</a:t>
            </a:r>
          </a:p>
          <a:p>
            <a:pPr algn="ctr" fontAlgn="auto">
              <a:spcAft>
                <a:spcPts val="0"/>
              </a:spcAft>
              <a:defRPr/>
            </a:pPr>
            <a:endParaRPr lang="en-US" altLang="en-US" sz="2000" i="1" dirty="0">
              <a:latin typeface="Century Gothic" charset="0"/>
            </a:endParaRPr>
          </a:p>
          <a:p>
            <a:pPr algn="ctr" fontAlgn="auto">
              <a:spcAft>
                <a:spcPts val="0"/>
              </a:spcAft>
              <a:defRPr/>
            </a:pPr>
            <a:r>
              <a:rPr lang="en-US" altLang="en-US" sz="2000" i="1" dirty="0">
                <a:latin typeface="Century Gothic" charset="0"/>
              </a:rPr>
              <a:t>Teaches you leadership skills and so many other useful things!</a:t>
            </a:r>
          </a:p>
          <a:p>
            <a:pPr algn="ctr" fontAlgn="auto">
              <a:spcAft>
                <a:spcPts val="0"/>
              </a:spcAft>
              <a:defRPr/>
            </a:pPr>
            <a:endParaRPr lang="en-US" altLang="en-US" sz="2400" i="1" dirty="0">
              <a:latin typeface="Century Gothic" charset="0"/>
            </a:endParaRPr>
          </a:p>
          <a:p>
            <a:pPr algn="ctr" fontAlgn="auto">
              <a:spcAft>
                <a:spcPts val="0"/>
              </a:spcAft>
              <a:defRPr/>
            </a:pPr>
            <a:r>
              <a:rPr lang="en-US" altLang="en-US" sz="3200" b="1" i="1" dirty="0">
                <a:latin typeface="Century Gothic" charset="0"/>
              </a:rPr>
              <a:t>WHAT WILL YOUR KEY CLUB MOMENT BE?</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06038"/>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2504"/>
            <a:ext cx="12188952" cy="457200"/>
          </a:xfrm>
          <a:prstGeom prst="rect">
            <a:avLst/>
          </a:prstGeom>
        </p:spPr>
      </p:pic>
      <p:pic>
        <p:nvPicPr>
          <p:cNvPr id="2" name="Picture 1"/>
          <p:cNvPicPr>
            <a:picLocks noChangeAspect="1"/>
          </p:cNvPicPr>
          <p:nvPr/>
        </p:nvPicPr>
        <p:blipFill>
          <a:blip r:embed="rId4"/>
          <a:stretch>
            <a:fillRect/>
          </a:stretch>
        </p:blipFill>
        <p:spPr>
          <a:xfrm>
            <a:off x="6096000" y="512763"/>
            <a:ext cx="5627096" cy="566977"/>
          </a:xfrm>
          <a:prstGeom prst="rect">
            <a:avLst/>
          </a:prstGeom>
        </p:spPr>
      </p:pic>
    </p:spTree>
    <p:extLst>
      <p:ext uri="{BB962C8B-B14F-4D97-AF65-F5344CB8AC3E}">
        <p14:creationId xmlns:p14="http://schemas.microsoft.com/office/powerpoint/2010/main" val="843293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304800" y="2209578"/>
            <a:ext cx="11418296" cy="3970318"/>
          </a:xfrm>
          <a:prstGeom prst="rect">
            <a:avLst/>
          </a:prstGeom>
          <a:noFill/>
          <a:ln w="76200">
            <a:solidFill>
              <a:srgbClr val="0098C3">
                <a:alpha val="50000"/>
              </a:srgbClr>
            </a:solidFill>
            <a:prstDash val="sysDot"/>
          </a:ln>
        </p:spPr>
        <p:txBody>
          <a:bodyPr wrap="square" rtlCol="0">
            <a:spAutoFit/>
          </a:bodyPr>
          <a:lstStyle/>
          <a:p>
            <a:pPr algn="ctr" fontAlgn="auto">
              <a:spcAft>
                <a:spcPts val="0"/>
              </a:spcAft>
              <a:defRPr/>
            </a:pPr>
            <a:r>
              <a:rPr lang="en-US" altLang="en-US" sz="3600" b="1" dirty="0">
                <a:solidFill>
                  <a:srgbClr val="FF0000"/>
                </a:solidFill>
                <a:latin typeface="Century Gothic" charset="0"/>
              </a:rPr>
              <a:t>AUGUST DCM</a:t>
            </a:r>
          </a:p>
          <a:p>
            <a:pPr algn="ctr" fontAlgn="auto">
              <a:spcAft>
                <a:spcPts val="0"/>
              </a:spcAft>
              <a:defRPr/>
            </a:pPr>
            <a:endParaRPr lang="en-US" altLang="en-US" sz="3600" b="1" dirty="0">
              <a:latin typeface="Century Gothic" charset="0"/>
            </a:endParaRPr>
          </a:p>
          <a:p>
            <a:pPr algn="ctr" fontAlgn="auto">
              <a:spcAft>
                <a:spcPts val="0"/>
              </a:spcAft>
              <a:defRPr/>
            </a:pPr>
            <a:r>
              <a:rPr lang="en-US" altLang="en-US" sz="3600" b="1" dirty="0">
                <a:latin typeface="Century Gothic" charset="0"/>
              </a:rPr>
              <a:t>AUGUST 25 AT RVHS AT 5PM</a:t>
            </a:r>
          </a:p>
          <a:p>
            <a:pPr algn="ctr" fontAlgn="auto">
              <a:spcAft>
                <a:spcPts val="0"/>
              </a:spcAft>
              <a:defRPr/>
            </a:pPr>
            <a:endParaRPr lang="en-US" altLang="en-US" sz="3600" b="1" dirty="0">
              <a:latin typeface="Century Gothic" charset="0"/>
            </a:endParaRPr>
          </a:p>
          <a:p>
            <a:pPr algn="ctr" fontAlgn="auto">
              <a:spcAft>
                <a:spcPts val="0"/>
              </a:spcAft>
              <a:defRPr/>
            </a:pPr>
            <a:r>
              <a:rPr lang="en-US" altLang="en-US" sz="3600" b="1" dirty="0">
                <a:latin typeface="Century Gothic" charset="0"/>
              </a:rPr>
              <a:t>PTP FUNDRAISER AND MOVIE NIGHT</a:t>
            </a:r>
          </a:p>
          <a:p>
            <a:pPr algn="ctr" fontAlgn="auto">
              <a:spcAft>
                <a:spcPts val="0"/>
              </a:spcAft>
              <a:defRPr/>
            </a:pPr>
            <a:endParaRPr lang="en-US" altLang="en-US" sz="3600" b="1" dirty="0">
              <a:latin typeface="Century Gothic" charset="0"/>
            </a:endParaRPr>
          </a:p>
          <a:p>
            <a:pPr algn="ctr" fontAlgn="auto">
              <a:spcAft>
                <a:spcPts val="0"/>
              </a:spcAft>
              <a:defRPr/>
            </a:pPr>
            <a:r>
              <a:rPr lang="en-US" altLang="en-US" sz="3600" b="1" dirty="0">
                <a:latin typeface="Century Gothic" charset="0"/>
              </a:rPr>
              <a:t>DOCTOR STRANGE, SNACKS, DONATIONS</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06038"/>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2504"/>
            <a:ext cx="12188952" cy="457200"/>
          </a:xfrm>
          <a:prstGeom prst="rect">
            <a:avLst/>
          </a:prstGeom>
        </p:spPr>
      </p:pic>
      <p:pic>
        <p:nvPicPr>
          <p:cNvPr id="2" name="Picture 1"/>
          <p:cNvPicPr>
            <a:picLocks noChangeAspect="1"/>
          </p:cNvPicPr>
          <p:nvPr/>
        </p:nvPicPr>
        <p:blipFill>
          <a:blip r:embed="rId4"/>
          <a:stretch>
            <a:fillRect/>
          </a:stretch>
        </p:blipFill>
        <p:spPr>
          <a:xfrm>
            <a:off x="6096000" y="512763"/>
            <a:ext cx="5627096" cy="566977"/>
          </a:xfrm>
          <a:prstGeom prst="rect">
            <a:avLst/>
          </a:prstGeom>
        </p:spPr>
      </p:pic>
    </p:spTree>
    <p:extLst>
      <p:ext uri="{BB962C8B-B14F-4D97-AF65-F5344CB8AC3E}">
        <p14:creationId xmlns:p14="http://schemas.microsoft.com/office/powerpoint/2010/main" val="361748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233363" y="2691625"/>
            <a:ext cx="11725274" cy="2739211"/>
          </a:xfrm>
          <a:prstGeom prst="rect">
            <a:avLst/>
          </a:prstGeom>
          <a:noFill/>
          <a:ln w="76200">
            <a:solidFill>
              <a:srgbClr val="0098C3">
                <a:alpha val="50000"/>
              </a:srgbClr>
            </a:solidFill>
            <a:prstDash val="sysDot"/>
          </a:ln>
        </p:spPr>
        <p:txBody>
          <a:bodyPr wrap="square" rtlCol="0">
            <a:spAutoFit/>
          </a:bodyPr>
          <a:lstStyle/>
          <a:p>
            <a:pPr algn="ctr"/>
            <a:r>
              <a:rPr lang="en-US" sz="4000" b="1" dirty="0">
                <a:latin typeface="Century Gothic" panose="020B0502020202020204" pitchFamily="34" charset="0"/>
              </a:rPr>
              <a:t>Division Leadership Team (DLT) Applications</a:t>
            </a:r>
          </a:p>
          <a:p>
            <a:pPr algn="ctr"/>
            <a:endParaRPr lang="en-US" sz="2400" b="1" dirty="0">
              <a:latin typeface="Century Gothic" panose="020B0502020202020204" pitchFamily="34" charset="0"/>
            </a:endParaRPr>
          </a:p>
          <a:p>
            <a:pPr algn="ctr"/>
            <a:r>
              <a:rPr lang="en-US" sz="2800" dirty="0">
                <a:latin typeface="Century Gothic" panose="020B0502020202020204" pitchFamily="34" charset="0"/>
              </a:rPr>
              <a:t>Want to be a part of the 2017-2018 DLT and help plan out division events and projects?</a:t>
            </a:r>
          </a:p>
          <a:p>
            <a:pPr algn="ctr"/>
            <a:r>
              <a:rPr lang="en-US" sz="2800" dirty="0">
                <a:latin typeface="Century Gothic" panose="020B0502020202020204" pitchFamily="34" charset="0"/>
              </a:rPr>
              <a:t>Please talk to LTG Lily, officer, or advisor for info on how to sign up!</a:t>
            </a:r>
          </a:p>
          <a:p>
            <a:pPr algn="ctr"/>
            <a:endParaRPr lang="en-US" sz="2400" dirty="0">
              <a:latin typeface="Century Gothic" panose="020B0502020202020204" pitchFamily="34" charset="0"/>
            </a:endParaRP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06038"/>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2504"/>
            <a:ext cx="12188952" cy="457200"/>
          </a:xfrm>
          <a:prstGeom prst="rect">
            <a:avLst/>
          </a:prstGeom>
        </p:spPr>
      </p:pic>
      <p:sp>
        <p:nvSpPr>
          <p:cNvPr id="10" name="TextBox 9"/>
          <p:cNvSpPr txBox="1"/>
          <p:nvPr/>
        </p:nvSpPr>
        <p:spPr>
          <a:xfrm>
            <a:off x="455878" y="1535951"/>
            <a:ext cx="6723529"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Division Updates</a:t>
            </a:r>
          </a:p>
        </p:txBody>
      </p:sp>
      <p:pic>
        <p:nvPicPr>
          <p:cNvPr id="2" name="Picture 1"/>
          <p:cNvPicPr>
            <a:picLocks noChangeAspect="1"/>
          </p:cNvPicPr>
          <p:nvPr/>
        </p:nvPicPr>
        <p:blipFill>
          <a:blip r:embed="rId4"/>
          <a:stretch>
            <a:fillRect/>
          </a:stretch>
        </p:blipFill>
        <p:spPr>
          <a:xfrm>
            <a:off x="6096000" y="512763"/>
            <a:ext cx="5627096" cy="566977"/>
          </a:xfrm>
          <a:prstGeom prst="rect">
            <a:avLst/>
          </a:prstGeom>
        </p:spPr>
      </p:pic>
    </p:spTree>
    <p:extLst>
      <p:ext uri="{BB962C8B-B14F-4D97-AF65-F5344CB8AC3E}">
        <p14:creationId xmlns:p14="http://schemas.microsoft.com/office/powerpoint/2010/main" val="2522917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233363" y="2642752"/>
            <a:ext cx="11725274" cy="2800767"/>
          </a:xfrm>
          <a:prstGeom prst="rect">
            <a:avLst/>
          </a:prstGeom>
          <a:noFill/>
          <a:ln w="76200">
            <a:solidFill>
              <a:srgbClr val="0098C3">
                <a:alpha val="50000"/>
              </a:srgbClr>
            </a:solidFill>
            <a:prstDash val="sysDot"/>
          </a:ln>
        </p:spPr>
        <p:txBody>
          <a:bodyPr wrap="square" rtlCol="0">
            <a:spAutoFit/>
          </a:bodyPr>
          <a:lstStyle/>
          <a:p>
            <a:pPr algn="ctr"/>
            <a:r>
              <a:rPr lang="en-US" sz="4000" b="1" dirty="0">
                <a:latin typeface="Century Gothic" panose="020B0502020202020204" pitchFamily="34" charset="0"/>
              </a:rPr>
              <a:t>Division Leadership Team (DLT) Applications</a:t>
            </a:r>
          </a:p>
          <a:p>
            <a:pPr algn="ctr"/>
            <a:endParaRPr lang="en-US" sz="2400" b="1" dirty="0">
              <a:latin typeface="Century Gothic" panose="020B0502020202020204" pitchFamily="34" charset="0"/>
            </a:endParaRPr>
          </a:p>
          <a:p>
            <a:pPr algn="ctr"/>
            <a:r>
              <a:rPr lang="en-US" sz="2800" b="1" dirty="0">
                <a:latin typeface="Century Gothic" panose="020B0502020202020204" pitchFamily="34" charset="0"/>
              </a:rPr>
              <a:t>Open Positions: Division Assistant (2), News Editor, Secretary, Communications and Marketing Coordinator, Member Recognition Coordinator, Member Relations Coordinator, PTP Coordinator</a:t>
            </a:r>
          </a:p>
          <a:p>
            <a:pPr algn="ctr"/>
            <a:endParaRPr lang="en-US" sz="2800" b="1" dirty="0">
              <a:latin typeface="Century Gothic" panose="020B0502020202020204" pitchFamily="34" charset="0"/>
            </a:endParaRP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06038"/>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79821"/>
            <a:ext cx="12188952" cy="457200"/>
          </a:xfrm>
          <a:prstGeom prst="rect">
            <a:avLst/>
          </a:prstGeom>
        </p:spPr>
      </p:pic>
      <p:sp>
        <p:nvSpPr>
          <p:cNvPr id="10" name="TextBox 9"/>
          <p:cNvSpPr txBox="1"/>
          <p:nvPr/>
        </p:nvSpPr>
        <p:spPr>
          <a:xfrm>
            <a:off x="383319" y="1579821"/>
            <a:ext cx="6731856"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Division Updates</a:t>
            </a:r>
          </a:p>
        </p:txBody>
      </p:sp>
      <p:pic>
        <p:nvPicPr>
          <p:cNvPr id="2" name="Picture 1"/>
          <p:cNvPicPr>
            <a:picLocks noChangeAspect="1"/>
          </p:cNvPicPr>
          <p:nvPr/>
        </p:nvPicPr>
        <p:blipFill>
          <a:blip r:embed="rId4"/>
          <a:stretch>
            <a:fillRect/>
          </a:stretch>
        </p:blipFill>
        <p:spPr>
          <a:xfrm>
            <a:off x="6096000" y="512763"/>
            <a:ext cx="5627096" cy="566977"/>
          </a:xfrm>
          <a:prstGeom prst="rect">
            <a:avLst/>
          </a:prstGeom>
        </p:spPr>
      </p:pic>
    </p:spTree>
    <p:extLst>
      <p:ext uri="{BB962C8B-B14F-4D97-AF65-F5344CB8AC3E}">
        <p14:creationId xmlns:p14="http://schemas.microsoft.com/office/powerpoint/2010/main" val="3284519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592" y="106038"/>
            <a:ext cx="1426252" cy="138042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592504"/>
            <a:ext cx="12191999" cy="457200"/>
          </a:xfrm>
          <a:prstGeom prst="rect">
            <a:avLst/>
          </a:prstGeom>
        </p:spPr>
      </p:pic>
      <p:sp>
        <p:nvSpPr>
          <p:cNvPr id="12" name="TextBox 11"/>
          <p:cNvSpPr txBox="1"/>
          <p:nvPr/>
        </p:nvSpPr>
        <p:spPr>
          <a:xfrm>
            <a:off x="293592" y="3380598"/>
            <a:ext cx="11604812" cy="1569660"/>
          </a:xfrm>
          <a:prstGeom prst="rect">
            <a:avLst/>
          </a:prstGeom>
          <a:noFill/>
        </p:spPr>
        <p:txBody>
          <a:bodyPr wrap="square" rtlCol="0">
            <a:spAutoFit/>
          </a:bodyPr>
          <a:lstStyle/>
          <a:p>
            <a:pPr algn="ctr"/>
            <a:r>
              <a:rPr lang="en-US" sz="2400" dirty="0">
                <a:latin typeface="Century Gothic" panose="020B0502020202020204" pitchFamily="34" charset="0"/>
              </a:rPr>
              <a:t>I pledge on my honor to uphold the objects of Key Club International; </a:t>
            </a:r>
          </a:p>
          <a:p>
            <a:pPr algn="ctr"/>
            <a:r>
              <a:rPr lang="en-US" sz="2400" dirty="0">
                <a:latin typeface="Century Gothic" panose="020B0502020202020204" pitchFamily="34" charset="0"/>
              </a:rPr>
              <a:t>To build my home school and community;</a:t>
            </a:r>
          </a:p>
          <a:p>
            <a:pPr algn="ctr"/>
            <a:r>
              <a:rPr lang="en-US" sz="2400" dirty="0">
                <a:latin typeface="Century Gothic" panose="020B0502020202020204" pitchFamily="34" charset="0"/>
              </a:rPr>
              <a:t>To serve my nation and god;</a:t>
            </a:r>
          </a:p>
          <a:p>
            <a:pPr algn="ctr"/>
            <a:r>
              <a:rPr lang="en-US" sz="2400" dirty="0">
                <a:latin typeface="Century Gothic" panose="020B0502020202020204" pitchFamily="34" charset="0"/>
              </a:rPr>
              <a:t>And to combat all forces which tend to undermine these institutions </a:t>
            </a:r>
          </a:p>
        </p:txBody>
      </p:sp>
      <p:sp>
        <p:nvSpPr>
          <p:cNvPr id="13" name="TextBox 12"/>
          <p:cNvSpPr txBox="1"/>
          <p:nvPr/>
        </p:nvSpPr>
        <p:spPr>
          <a:xfrm>
            <a:off x="3355410" y="2403841"/>
            <a:ext cx="5481177" cy="707886"/>
          </a:xfrm>
          <a:prstGeom prst="rect">
            <a:avLst/>
          </a:prstGeom>
          <a:noFill/>
        </p:spPr>
        <p:txBody>
          <a:bodyPr wrap="square" rtlCol="0">
            <a:spAutoFit/>
          </a:bodyPr>
          <a:lstStyle/>
          <a:p>
            <a:pPr algn="ctr"/>
            <a:r>
              <a:rPr lang="en-US" sz="4000" dirty="0">
                <a:latin typeface="Century Gothic"/>
                <a:cs typeface="Century Gothic"/>
              </a:rPr>
              <a:t>KEY CLUB PLEDGE</a:t>
            </a:r>
          </a:p>
        </p:txBody>
      </p:sp>
      <p:pic>
        <p:nvPicPr>
          <p:cNvPr id="3" name="Picture 2"/>
          <p:cNvPicPr>
            <a:picLocks noChangeAspect="1"/>
          </p:cNvPicPr>
          <p:nvPr/>
        </p:nvPicPr>
        <p:blipFill>
          <a:blip r:embed="rId4"/>
          <a:stretch>
            <a:fillRect/>
          </a:stretch>
        </p:blipFill>
        <p:spPr>
          <a:xfrm>
            <a:off x="6023039" y="522465"/>
            <a:ext cx="5627096" cy="566977"/>
          </a:xfrm>
          <a:prstGeom prst="rect">
            <a:avLst/>
          </a:prstGeom>
        </p:spPr>
      </p:pic>
      <p:sp>
        <p:nvSpPr>
          <p:cNvPr id="6" name="Rectangle 5"/>
          <p:cNvSpPr/>
          <p:nvPr/>
        </p:nvSpPr>
        <p:spPr>
          <a:xfrm>
            <a:off x="549518" y="1559494"/>
            <a:ext cx="1584082" cy="523220"/>
          </a:xfrm>
          <a:prstGeom prst="rect">
            <a:avLst/>
          </a:prstGeom>
        </p:spPr>
        <p:txBody>
          <a:bodyPr wrap="square">
            <a:spAutoFit/>
          </a:bodyPr>
          <a:lstStyle/>
          <a:p>
            <a:r>
              <a:rPr lang="en-US" sz="2800" dirty="0">
                <a:solidFill>
                  <a:schemeClr val="bg1"/>
                </a:solidFill>
                <a:latin typeface="Century Gothic" panose="020B0502020202020204" pitchFamily="34" charset="0"/>
              </a:rPr>
              <a:t>Pledges</a:t>
            </a:r>
          </a:p>
        </p:txBody>
      </p:sp>
    </p:spTree>
    <p:extLst>
      <p:ext uri="{BB962C8B-B14F-4D97-AF65-F5344CB8AC3E}">
        <p14:creationId xmlns:p14="http://schemas.microsoft.com/office/powerpoint/2010/main" val="617802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 y="77762"/>
            <a:ext cx="1426252" cy="1380428"/>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92504"/>
            <a:ext cx="12188952" cy="457200"/>
          </a:xfrm>
          <a:prstGeom prst="rect">
            <a:avLst/>
          </a:prstGeom>
        </p:spPr>
      </p:pic>
      <p:sp>
        <p:nvSpPr>
          <p:cNvPr id="14" name="TextBox 13"/>
          <p:cNvSpPr txBox="1"/>
          <p:nvPr/>
        </p:nvSpPr>
        <p:spPr>
          <a:xfrm>
            <a:off x="455878" y="1535951"/>
            <a:ext cx="6723529"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Treasurer’s Report</a:t>
            </a:r>
          </a:p>
        </p:txBody>
      </p:sp>
      <p:sp>
        <p:nvSpPr>
          <p:cNvPr id="10" name="Rectangle 9"/>
          <p:cNvSpPr/>
          <p:nvPr/>
        </p:nvSpPr>
        <p:spPr>
          <a:xfrm>
            <a:off x="881684" y="2275209"/>
            <a:ext cx="10350500" cy="1569660"/>
          </a:xfrm>
          <a:prstGeom prst="rect">
            <a:avLst/>
          </a:prstGeom>
        </p:spPr>
        <p:txBody>
          <a:bodyPr wrap="square">
            <a:spAutoFit/>
          </a:bodyPr>
          <a:lstStyle/>
          <a:p>
            <a:pPr marL="342900" indent="-342900">
              <a:buFont typeface="Arial" charset="0"/>
              <a:buChar char="•"/>
            </a:pPr>
            <a:r>
              <a:rPr lang="en-US" sz="3200" dirty="0">
                <a:latin typeface="Century Gothic"/>
                <a:cs typeface="Century Gothic"/>
              </a:rPr>
              <a:t>Club dues</a:t>
            </a:r>
          </a:p>
          <a:p>
            <a:pPr marL="800100" lvl="1" indent="-342900">
              <a:buFont typeface="Arial" charset="0"/>
              <a:buChar char="•"/>
            </a:pPr>
            <a:r>
              <a:rPr lang="en-US" sz="3200" dirty="0">
                <a:latin typeface="Century Gothic"/>
                <a:cs typeface="Century Gothic"/>
              </a:rPr>
              <a:t>$11.50</a:t>
            </a:r>
          </a:p>
          <a:p>
            <a:pPr marL="800100" lvl="1" indent="-342900">
              <a:buFont typeface="Arial" charset="0"/>
              <a:buChar char="•"/>
            </a:pPr>
            <a:r>
              <a:rPr lang="en-US" sz="3200" dirty="0">
                <a:latin typeface="Century Gothic"/>
                <a:cs typeface="Century Gothic"/>
              </a:rPr>
              <a:t>$3.50 donation to club</a:t>
            </a:r>
          </a:p>
        </p:txBody>
      </p:sp>
      <p:pic>
        <p:nvPicPr>
          <p:cNvPr id="2" name="Picture 1"/>
          <p:cNvPicPr>
            <a:picLocks noChangeAspect="1"/>
          </p:cNvPicPr>
          <p:nvPr/>
        </p:nvPicPr>
        <p:blipFill>
          <a:blip r:embed="rId4"/>
          <a:stretch>
            <a:fillRect/>
          </a:stretch>
        </p:blipFill>
        <p:spPr>
          <a:xfrm>
            <a:off x="6094476" y="484487"/>
            <a:ext cx="5627096" cy="566977"/>
          </a:xfrm>
          <a:prstGeom prst="rect">
            <a:avLst/>
          </a:prstGeom>
        </p:spPr>
      </p:pic>
      <p:pic>
        <p:nvPicPr>
          <p:cNvPr id="6152" name="Picture 8" descr="http://www.cnhkeyclub.org/downloads/Resources/Graphics/Bees/1617/GD_BeeSubmissions_10/GD_ITrinh_10_161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1856" y="1458190"/>
            <a:ext cx="5627096" cy="4436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999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258419" y="2147760"/>
            <a:ext cx="11675161" cy="4154984"/>
          </a:xfrm>
          <a:prstGeom prst="rect">
            <a:avLst/>
          </a:prstGeom>
          <a:noFill/>
          <a:ln w="76200">
            <a:solidFill>
              <a:srgbClr val="0098C3">
                <a:alpha val="50000"/>
              </a:srgbClr>
            </a:solidFill>
            <a:prstDash val="sysDot"/>
          </a:ln>
        </p:spPr>
        <p:txBody>
          <a:bodyPr wrap="square" rtlCol="0">
            <a:spAutoFit/>
          </a:bodyPr>
          <a:lstStyle/>
          <a:p>
            <a:pPr marL="342900" indent="-342900" algn="ctr">
              <a:buFont typeface="Arial" panose="020B0604020202020204" pitchFamily="34" charset="0"/>
              <a:buChar char="•"/>
            </a:pPr>
            <a:r>
              <a:rPr lang="en-US" sz="2200" b="1" dirty="0">
                <a:latin typeface="Century Gothic" panose="020B0502020202020204" pitchFamily="34" charset="0"/>
              </a:rPr>
              <a:t>Please make sure you sign in with the event chair when you get to a service event or else you hours WILL NOT be counted!</a:t>
            </a:r>
          </a:p>
          <a:p>
            <a:pPr marL="342900" indent="-342900" algn="ctr">
              <a:buFont typeface="Arial" panose="020B0604020202020204" pitchFamily="34" charset="0"/>
              <a:buChar char="•"/>
            </a:pPr>
            <a:endParaRPr lang="en-US" sz="2200" b="1" dirty="0">
              <a:latin typeface="Century Gothic" panose="020B0502020202020204" pitchFamily="34" charset="0"/>
            </a:endParaRPr>
          </a:p>
          <a:p>
            <a:pPr marL="342900" indent="-342900" algn="ctr">
              <a:buFont typeface="Arial" panose="020B0604020202020204" pitchFamily="34" charset="0"/>
              <a:buChar char="•"/>
            </a:pPr>
            <a:r>
              <a:rPr lang="en-US" sz="2200" b="1" dirty="0">
                <a:latin typeface="Century Gothic" panose="020B0502020202020204" pitchFamily="34" charset="0"/>
              </a:rPr>
              <a:t>Please make sure that if you sign up for an event, you come because when you sign up you are making a commitment and your other members will be counting on you!</a:t>
            </a:r>
          </a:p>
          <a:p>
            <a:pPr marL="342900" indent="-342900" algn="ctr">
              <a:buFont typeface="Arial" panose="020B0604020202020204" pitchFamily="34" charset="0"/>
              <a:buChar char="•"/>
            </a:pPr>
            <a:endParaRPr lang="en-US" sz="2200" b="1" dirty="0">
              <a:latin typeface="Century Gothic" panose="020B0502020202020204" pitchFamily="34" charset="0"/>
            </a:endParaRPr>
          </a:p>
          <a:p>
            <a:pPr marL="342900" indent="-342900" algn="ctr">
              <a:buFont typeface="Arial" panose="020B0604020202020204" pitchFamily="34" charset="0"/>
              <a:buChar char="•"/>
            </a:pPr>
            <a:r>
              <a:rPr lang="en-US" sz="2200" b="1" dirty="0">
                <a:latin typeface="Century Gothic" panose="020B0502020202020204" pitchFamily="34" charset="0"/>
              </a:rPr>
              <a:t>If you signed up for an event, but cannot make it to the event, make sure you let an officer, advisor, or the event chair know!</a:t>
            </a:r>
          </a:p>
          <a:p>
            <a:pPr marL="342900" indent="-342900" algn="ctr">
              <a:buFont typeface="Arial" panose="020B0604020202020204" pitchFamily="34" charset="0"/>
              <a:buChar char="•"/>
            </a:pPr>
            <a:endParaRPr lang="en-US" sz="2200" b="1" dirty="0">
              <a:latin typeface="Century Gothic" panose="020B0502020202020204" pitchFamily="34" charset="0"/>
            </a:endParaRPr>
          </a:p>
          <a:p>
            <a:pPr marL="342900" indent="-342900" algn="ctr">
              <a:buFont typeface="Arial" panose="020B0604020202020204" pitchFamily="34" charset="0"/>
              <a:buChar char="•"/>
            </a:pPr>
            <a:r>
              <a:rPr lang="en-US" sz="2200" b="1" dirty="0">
                <a:latin typeface="Century Gothic" panose="020B0502020202020204" pitchFamily="34" charset="0"/>
              </a:rPr>
              <a:t>If you did not sign up for an event, but are planning on attending, please contact an officer, advisor, or the event chair, letting us know you will be attending</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958" y="106038"/>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2504"/>
            <a:ext cx="12188952" cy="457200"/>
          </a:xfrm>
          <a:prstGeom prst="rect">
            <a:avLst/>
          </a:prstGeom>
        </p:spPr>
      </p:pic>
      <p:sp>
        <p:nvSpPr>
          <p:cNvPr id="10" name="TextBox 9"/>
          <p:cNvSpPr txBox="1"/>
          <p:nvPr/>
        </p:nvSpPr>
        <p:spPr>
          <a:xfrm>
            <a:off x="455878" y="1535951"/>
            <a:ext cx="6723529"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Friendly Reminders</a:t>
            </a:r>
          </a:p>
        </p:txBody>
      </p:sp>
      <p:pic>
        <p:nvPicPr>
          <p:cNvPr id="2" name="Picture 1"/>
          <p:cNvPicPr>
            <a:picLocks noChangeAspect="1"/>
          </p:cNvPicPr>
          <p:nvPr/>
        </p:nvPicPr>
        <p:blipFill>
          <a:blip r:embed="rId4"/>
          <a:stretch>
            <a:fillRect/>
          </a:stretch>
        </p:blipFill>
        <p:spPr>
          <a:xfrm>
            <a:off x="6026275" y="512764"/>
            <a:ext cx="5627096" cy="566977"/>
          </a:xfrm>
          <a:prstGeom prst="rect">
            <a:avLst/>
          </a:prstGeom>
        </p:spPr>
      </p:pic>
    </p:spTree>
    <p:extLst>
      <p:ext uri="{BB962C8B-B14F-4D97-AF65-F5344CB8AC3E}">
        <p14:creationId xmlns:p14="http://schemas.microsoft.com/office/powerpoint/2010/main" val="1663057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287424" y="2285010"/>
            <a:ext cx="11477702" cy="3785652"/>
          </a:xfrm>
          <a:prstGeom prst="rect">
            <a:avLst/>
          </a:prstGeom>
          <a:noFill/>
          <a:ln w="76200">
            <a:solidFill>
              <a:srgbClr val="0098C3">
                <a:alpha val="50000"/>
              </a:srgbClr>
            </a:solidFill>
            <a:prstDash val="sysDot"/>
          </a:ln>
        </p:spPr>
        <p:txBody>
          <a:bodyPr wrap="square" rtlCol="0">
            <a:spAutoFit/>
          </a:bodyPr>
          <a:lstStyle/>
          <a:p>
            <a:pPr algn="ctr"/>
            <a:r>
              <a:rPr lang="en-US" sz="2000" b="1" dirty="0">
                <a:latin typeface="Century Gothic" panose="020B0502020202020204" pitchFamily="34" charset="0"/>
              </a:rPr>
              <a:t>OFFICER CONTACT INFORMATION</a:t>
            </a:r>
          </a:p>
          <a:p>
            <a:pPr algn="ctr"/>
            <a:endParaRPr lang="en-US" sz="2000" b="1" dirty="0">
              <a:latin typeface="Century Gothic" panose="020B0502020202020204" pitchFamily="34" charset="0"/>
            </a:endParaRPr>
          </a:p>
          <a:p>
            <a:pPr marL="342900" indent="-342900" algn="ctr">
              <a:buFont typeface="Arial" panose="020B0604020202020204" pitchFamily="34" charset="0"/>
              <a:buChar char="•"/>
            </a:pPr>
            <a:r>
              <a:rPr lang="en-US" sz="2000" b="1" dirty="0">
                <a:latin typeface="Century Gothic" panose="020B0502020202020204" pitchFamily="34" charset="0"/>
              </a:rPr>
              <a:t>Lieutenant Governor – </a:t>
            </a:r>
            <a:r>
              <a:rPr lang="en-US" sz="2000" dirty="0">
                <a:latin typeface="Century Gothic" panose="020B0502020202020204" pitchFamily="34" charset="0"/>
              </a:rPr>
              <a:t>d14.cnhkc.ltg@gmail.com</a:t>
            </a:r>
            <a:endParaRPr lang="en-US" sz="2000" b="1" dirty="0">
              <a:latin typeface="Century Gothic" panose="020B0502020202020204" pitchFamily="34" charset="0"/>
            </a:endParaRPr>
          </a:p>
          <a:p>
            <a:pPr marL="342900" indent="-342900" algn="ctr">
              <a:buFont typeface="Arial" panose="020B0604020202020204" pitchFamily="34" charset="0"/>
              <a:buChar char="•"/>
            </a:pPr>
            <a:r>
              <a:rPr lang="en-US" sz="2000" b="1" dirty="0">
                <a:latin typeface="Century Gothic" panose="020B0502020202020204" pitchFamily="34" charset="0"/>
              </a:rPr>
              <a:t>PRESIDENT –  </a:t>
            </a:r>
            <a:r>
              <a:rPr lang="en-US" sz="2000" dirty="0">
                <a:latin typeface="Century Gothic" panose="020B0502020202020204" pitchFamily="34" charset="0"/>
              </a:rPr>
              <a:t>yc.kc.president@gmail.com</a:t>
            </a:r>
            <a:endParaRPr lang="en-US" sz="2000" b="1" dirty="0">
              <a:latin typeface="Century Gothic" panose="020B0502020202020204" pitchFamily="34" charset="0"/>
            </a:endParaRPr>
          </a:p>
          <a:p>
            <a:pPr marL="342900" indent="-342900" algn="ctr">
              <a:buFont typeface="Arial" panose="020B0604020202020204" pitchFamily="34" charset="0"/>
              <a:buChar char="•"/>
            </a:pPr>
            <a:r>
              <a:rPr lang="en-US" sz="2000" b="1" dirty="0">
                <a:latin typeface="Century Gothic" panose="020B0502020202020204" pitchFamily="34" charset="0"/>
              </a:rPr>
              <a:t>VICE PRESIDENT –  </a:t>
            </a:r>
            <a:r>
              <a:rPr lang="en-US" sz="2000" dirty="0">
                <a:latin typeface="Century Gothic" panose="020B0502020202020204" pitchFamily="34" charset="0"/>
              </a:rPr>
              <a:t>yc.kc.vicepres@gmail.com</a:t>
            </a:r>
          </a:p>
          <a:p>
            <a:pPr marL="342900" indent="-342900" algn="ctr">
              <a:buFont typeface="Arial" panose="020B0604020202020204" pitchFamily="34" charset="0"/>
              <a:buChar char="•"/>
            </a:pPr>
            <a:r>
              <a:rPr lang="en-US" sz="2000" b="1" dirty="0">
                <a:latin typeface="Century Gothic" panose="020B0502020202020204" pitchFamily="34" charset="0"/>
              </a:rPr>
              <a:t>SECRETARY –  </a:t>
            </a:r>
            <a:r>
              <a:rPr lang="en-US" sz="2000" dirty="0">
                <a:latin typeface="Century Gothic" panose="020B0502020202020204" pitchFamily="34" charset="0"/>
              </a:rPr>
              <a:t>yc.kc.secretary@gmail.com</a:t>
            </a:r>
          </a:p>
          <a:p>
            <a:pPr marL="342900" indent="-342900" algn="ctr">
              <a:buFont typeface="Arial" panose="020B0604020202020204" pitchFamily="34" charset="0"/>
              <a:buChar char="•"/>
            </a:pPr>
            <a:r>
              <a:rPr lang="en-US" sz="2000" b="1" dirty="0">
                <a:latin typeface="Century Gothic" panose="020B0502020202020204" pitchFamily="34" charset="0"/>
              </a:rPr>
              <a:t>TREASURER –  </a:t>
            </a:r>
            <a:r>
              <a:rPr lang="en-US" sz="2000" dirty="0">
                <a:latin typeface="Century Gothic" panose="020B0502020202020204" pitchFamily="34" charset="0"/>
              </a:rPr>
              <a:t>yc.kc.treasurer@gmail.com</a:t>
            </a:r>
          </a:p>
          <a:p>
            <a:pPr marL="342900" indent="-342900" algn="ctr">
              <a:buFont typeface="Arial" panose="020B0604020202020204" pitchFamily="34" charset="0"/>
              <a:buChar char="•"/>
            </a:pPr>
            <a:r>
              <a:rPr lang="en-US" sz="2000" b="1" dirty="0">
                <a:latin typeface="Century Gothic" panose="020B0502020202020204" pitchFamily="34" charset="0"/>
              </a:rPr>
              <a:t>EDITOR –  </a:t>
            </a:r>
            <a:r>
              <a:rPr lang="en-US" sz="2000" dirty="0">
                <a:latin typeface="Century Gothic" panose="020B0502020202020204" pitchFamily="34" charset="0"/>
              </a:rPr>
              <a:t>yc.kc.editor@gmail.com</a:t>
            </a:r>
          </a:p>
          <a:p>
            <a:pPr algn="ctr"/>
            <a:endParaRPr lang="en-US" sz="2000" dirty="0">
              <a:latin typeface="Century Gothic" panose="020B0502020202020204" pitchFamily="34" charset="0"/>
            </a:endParaRPr>
          </a:p>
          <a:p>
            <a:pPr algn="ctr"/>
            <a:r>
              <a:rPr lang="en-US" sz="2000" b="1" dirty="0">
                <a:latin typeface="Century Gothic" panose="020B0502020202020204" pitchFamily="34" charset="0"/>
              </a:rPr>
              <a:t>IF YOU HAVE ANY PICTURES FROM SERVICE EVENTS, WE WANT THEM!!! PLEASE SEND THEM TO THE CLUB EDITOR, OR OTHER OFFICERS SO WE CAN PUT THEM IN NEWSLETTERS, THE CLUB WEBSITE, ETC.!!!</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958" y="106038"/>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2504"/>
            <a:ext cx="12188952" cy="457200"/>
          </a:xfrm>
          <a:prstGeom prst="rect">
            <a:avLst/>
          </a:prstGeom>
        </p:spPr>
      </p:pic>
      <p:sp>
        <p:nvSpPr>
          <p:cNvPr id="10" name="TextBox 9"/>
          <p:cNvSpPr txBox="1"/>
          <p:nvPr/>
        </p:nvSpPr>
        <p:spPr>
          <a:xfrm>
            <a:off x="455878" y="1535951"/>
            <a:ext cx="6723529"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Contact Us</a:t>
            </a:r>
          </a:p>
        </p:txBody>
      </p:sp>
      <p:pic>
        <p:nvPicPr>
          <p:cNvPr id="2" name="Picture 1"/>
          <p:cNvPicPr>
            <a:picLocks noChangeAspect="1"/>
          </p:cNvPicPr>
          <p:nvPr/>
        </p:nvPicPr>
        <p:blipFill>
          <a:blip r:embed="rId4"/>
          <a:stretch>
            <a:fillRect/>
          </a:stretch>
        </p:blipFill>
        <p:spPr>
          <a:xfrm>
            <a:off x="6026275" y="512764"/>
            <a:ext cx="5627096" cy="566977"/>
          </a:xfrm>
          <a:prstGeom prst="rect">
            <a:avLst/>
          </a:prstGeom>
        </p:spPr>
      </p:pic>
    </p:spTree>
    <p:extLst>
      <p:ext uri="{BB962C8B-B14F-4D97-AF65-F5344CB8AC3E}">
        <p14:creationId xmlns:p14="http://schemas.microsoft.com/office/powerpoint/2010/main" val="1577872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287424" y="2421242"/>
            <a:ext cx="11477702" cy="3416320"/>
          </a:xfrm>
          <a:prstGeom prst="rect">
            <a:avLst/>
          </a:prstGeom>
          <a:noFill/>
          <a:ln w="76200">
            <a:solidFill>
              <a:srgbClr val="0098C3">
                <a:alpha val="50000"/>
              </a:srgbClr>
            </a:solidFill>
            <a:prstDash val="sysDot"/>
          </a:ln>
        </p:spPr>
        <p:txBody>
          <a:bodyPr wrap="square" rtlCol="0">
            <a:spAutoFit/>
          </a:bodyPr>
          <a:lstStyle/>
          <a:p>
            <a:pPr algn="ctr"/>
            <a:r>
              <a:rPr lang="en-US" sz="3600" b="1" dirty="0">
                <a:latin typeface="Century Gothic" panose="020B0502020202020204" pitchFamily="34" charset="0"/>
              </a:rPr>
              <a:t>IF YOU CHAIR AN EVENT:</a:t>
            </a:r>
          </a:p>
          <a:p>
            <a:pPr marL="571500" indent="-571500" algn="ctr">
              <a:buFont typeface="Arial" panose="020B0604020202020204" pitchFamily="34" charset="0"/>
              <a:buChar char="•"/>
            </a:pPr>
            <a:endParaRPr lang="en-US" sz="3600" b="1" dirty="0">
              <a:latin typeface="Century Gothic" panose="020B0502020202020204" pitchFamily="34" charset="0"/>
            </a:endParaRPr>
          </a:p>
          <a:p>
            <a:pPr marL="571500" indent="-571500" algn="ctr">
              <a:buFont typeface="Arial" panose="020B0604020202020204" pitchFamily="34" charset="0"/>
              <a:buChar char="•"/>
            </a:pPr>
            <a:r>
              <a:rPr lang="en-US" sz="3600" dirty="0">
                <a:latin typeface="Century Gothic" panose="020B0502020202020204" pitchFamily="34" charset="0"/>
              </a:rPr>
              <a:t>Please make sure you send the </a:t>
            </a:r>
            <a:r>
              <a:rPr lang="en-US" sz="3600" b="1" dirty="0">
                <a:latin typeface="Century Gothic" panose="020B0502020202020204" pitchFamily="34" charset="0"/>
              </a:rPr>
              <a:t>ACCURATE</a:t>
            </a:r>
            <a:r>
              <a:rPr lang="en-US" sz="3600" dirty="0">
                <a:latin typeface="Century Gothic" panose="020B0502020202020204" pitchFamily="34" charset="0"/>
              </a:rPr>
              <a:t> hours report to the club secretary, </a:t>
            </a:r>
            <a:r>
              <a:rPr lang="en-US" sz="3600" b="1" dirty="0">
                <a:latin typeface="Century Gothic" panose="020B0502020202020204" pitchFamily="34" charset="0"/>
              </a:rPr>
              <a:t>MAISIE</a:t>
            </a:r>
            <a:r>
              <a:rPr lang="en-US" sz="3600" dirty="0">
                <a:latin typeface="Century Gothic" panose="020B0502020202020204" pitchFamily="34" charset="0"/>
              </a:rPr>
              <a:t>, by </a:t>
            </a:r>
            <a:r>
              <a:rPr lang="en-US" sz="3600" b="1" dirty="0">
                <a:latin typeface="Century Gothic" panose="020B0502020202020204" pitchFamily="34" charset="0"/>
              </a:rPr>
              <a:t>EMAIL</a:t>
            </a:r>
          </a:p>
          <a:p>
            <a:pPr marL="571500" indent="-571500" algn="ctr">
              <a:buFont typeface="Arial" panose="020B0604020202020204" pitchFamily="34" charset="0"/>
              <a:buChar char="•"/>
            </a:pPr>
            <a:endParaRPr lang="en-US" sz="3600" dirty="0">
              <a:latin typeface="Century Gothic" panose="020B0502020202020204" pitchFamily="34" charset="0"/>
            </a:endParaRPr>
          </a:p>
          <a:p>
            <a:pPr marL="571500" indent="-571500" algn="ctr">
              <a:buFont typeface="Arial" panose="020B0604020202020204" pitchFamily="34" charset="0"/>
              <a:buChar char="•"/>
            </a:pPr>
            <a:r>
              <a:rPr lang="en-US" sz="3600" dirty="0">
                <a:latin typeface="Century Gothic" panose="020B0502020202020204" pitchFamily="34" charset="0"/>
              </a:rPr>
              <a:t>yc.kc.secretary@gmail.com</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958" y="106038"/>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2504"/>
            <a:ext cx="12188952" cy="457200"/>
          </a:xfrm>
          <a:prstGeom prst="rect">
            <a:avLst/>
          </a:prstGeom>
        </p:spPr>
      </p:pic>
      <p:sp>
        <p:nvSpPr>
          <p:cNvPr id="10" name="TextBox 9"/>
          <p:cNvSpPr txBox="1"/>
          <p:nvPr/>
        </p:nvSpPr>
        <p:spPr>
          <a:xfrm>
            <a:off x="455878" y="1535951"/>
            <a:ext cx="6723529"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Chair Reminders</a:t>
            </a:r>
          </a:p>
        </p:txBody>
      </p:sp>
      <p:pic>
        <p:nvPicPr>
          <p:cNvPr id="2" name="Picture 1"/>
          <p:cNvPicPr>
            <a:picLocks noChangeAspect="1"/>
          </p:cNvPicPr>
          <p:nvPr/>
        </p:nvPicPr>
        <p:blipFill>
          <a:blip r:embed="rId4"/>
          <a:stretch>
            <a:fillRect/>
          </a:stretch>
        </p:blipFill>
        <p:spPr>
          <a:xfrm>
            <a:off x="6026275" y="512764"/>
            <a:ext cx="5627096" cy="566977"/>
          </a:xfrm>
          <a:prstGeom prst="rect">
            <a:avLst/>
          </a:prstGeom>
        </p:spPr>
      </p:pic>
    </p:spTree>
    <p:extLst>
      <p:ext uri="{BB962C8B-B14F-4D97-AF65-F5344CB8AC3E}">
        <p14:creationId xmlns:p14="http://schemas.microsoft.com/office/powerpoint/2010/main" val="3334396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pic>
        <p:nvPicPr>
          <p:cNvPr id="3" name="Picture 2"/>
          <p:cNvPicPr>
            <a:picLocks noChangeAspect="1"/>
          </p:cNvPicPr>
          <p:nvPr/>
        </p:nvPicPr>
        <p:blipFill>
          <a:blip r:embed="rId2"/>
          <a:stretch>
            <a:fillRect/>
          </a:stretch>
        </p:blipFill>
        <p:spPr>
          <a:xfrm>
            <a:off x="178248" y="2253509"/>
            <a:ext cx="1921074" cy="1921074"/>
          </a:xfrm>
          <a:prstGeom prst="rect">
            <a:avLst/>
          </a:prstGeom>
        </p:spPr>
      </p:pic>
      <p:pic>
        <p:nvPicPr>
          <p:cNvPr id="8" name="Picture 7"/>
          <p:cNvPicPr>
            <a:picLocks noChangeAspect="1"/>
          </p:cNvPicPr>
          <p:nvPr/>
        </p:nvPicPr>
        <p:blipFill>
          <a:blip r:embed="rId3"/>
          <a:stretch>
            <a:fillRect/>
          </a:stretch>
        </p:blipFill>
        <p:spPr>
          <a:xfrm>
            <a:off x="164512" y="4417761"/>
            <a:ext cx="2259987" cy="1837356"/>
          </a:xfrm>
          <a:prstGeom prst="rect">
            <a:avLst/>
          </a:prstGeom>
        </p:spPr>
      </p:pic>
      <p:pic>
        <p:nvPicPr>
          <p:cNvPr id="9" name="Picture 8"/>
          <p:cNvPicPr>
            <a:picLocks noChangeAspect="1"/>
          </p:cNvPicPr>
          <p:nvPr/>
        </p:nvPicPr>
        <p:blipFill>
          <a:blip r:embed="rId4"/>
          <a:stretch>
            <a:fillRect/>
          </a:stretch>
        </p:blipFill>
        <p:spPr>
          <a:xfrm>
            <a:off x="5580048" y="1767179"/>
            <a:ext cx="2515482" cy="2515482"/>
          </a:xfrm>
          <a:prstGeom prst="rect">
            <a:avLst/>
          </a:prstGeom>
        </p:spPr>
      </p:pic>
      <p:pic>
        <p:nvPicPr>
          <p:cNvPr id="10" name="Picture 9"/>
          <p:cNvPicPr>
            <a:picLocks noChangeAspect="1"/>
          </p:cNvPicPr>
          <p:nvPr/>
        </p:nvPicPr>
        <p:blipFill>
          <a:blip r:embed="rId5"/>
          <a:stretch>
            <a:fillRect/>
          </a:stretch>
        </p:blipFill>
        <p:spPr>
          <a:xfrm>
            <a:off x="5796224" y="4188092"/>
            <a:ext cx="2096673" cy="1945436"/>
          </a:xfrm>
          <a:prstGeom prst="rect">
            <a:avLst/>
          </a:prstGeom>
        </p:spPr>
      </p:pic>
      <p:sp>
        <p:nvSpPr>
          <p:cNvPr id="12" name="TextBox 11"/>
          <p:cNvSpPr txBox="1"/>
          <p:nvPr/>
        </p:nvSpPr>
        <p:spPr>
          <a:xfrm>
            <a:off x="2146912" y="2849635"/>
            <a:ext cx="3392603" cy="2862322"/>
          </a:xfrm>
          <a:prstGeom prst="rect">
            <a:avLst/>
          </a:prstGeom>
          <a:noFill/>
        </p:spPr>
        <p:txBody>
          <a:bodyPr wrap="square" rtlCol="0">
            <a:spAutoFit/>
          </a:bodyPr>
          <a:lstStyle/>
          <a:p>
            <a:pPr algn="ctr"/>
            <a:r>
              <a:rPr lang="en-US" sz="3600" dirty="0">
                <a:latin typeface="Century Gothic" panose="020B0502020202020204" pitchFamily="34" charset="0"/>
              </a:rPr>
              <a:t>@</a:t>
            </a:r>
            <a:r>
              <a:rPr lang="en-US" sz="3600" dirty="0" err="1">
                <a:latin typeface="Century Gothic" panose="020B0502020202020204" pitchFamily="34" charset="0"/>
              </a:rPr>
              <a:t>ychskeyclub</a:t>
            </a:r>
            <a:endParaRPr lang="en-US" sz="3600" dirty="0">
              <a:latin typeface="Century Gothic" panose="020B0502020202020204" pitchFamily="34" charset="0"/>
            </a:endParaRPr>
          </a:p>
          <a:p>
            <a:pPr algn="ctr"/>
            <a:endParaRPr lang="en-US" sz="3600" dirty="0">
              <a:latin typeface="Century Gothic" panose="020B0502020202020204" pitchFamily="34" charset="0"/>
            </a:endParaRPr>
          </a:p>
          <a:p>
            <a:pPr algn="ctr"/>
            <a:endParaRPr lang="en-US" sz="3600" dirty="0">
              <a:latin typeface="Century Gothic" panose="020B0502020202020204" pitchFamily="34" charset="0"/>
            </a:endParaRPr>
          </a:p>
          <a:p>
            <a:pPr algn="ctr"/>
            <a:endParaRPr lang="en-US" sz="3600" dirty="0">
              <a:latin typeface="Century Gothic" panose="020B0502020202020204" pitchFamily="34" charset="0"/>
            </a:endParaRPr>
          </a:p>
          <a:p>
            <a:pPr algn="ctr"/>
            <a:r>
              <a:rPr lang="en-US" sz="3600" dirty="0">
                <a:latin typeface="Century Gothic" panose="020B0502020202020204" pitchFamily="34" charset="0"/>
              </a:rPr>
              <a:t>@</a:t>
            </a:r>
            <a:r>
              <a:rPr lang="en-US" sz="3600" dirty="0" err="1">
                <a:latin typeface="Century Gothic" panose="020B0502020202020204" pitchFamily="34" charset="0"/>
              </a:rPr>
              <a:t>ychskc</a:t>
            </a:r>
            <a:endParaRPr lang="en-US" sz="3600" dirty="0">
              <a:latin typeface="Century Gothic" panose="020B0502020202020204" pitchFamily="34" charset="0"/>
            </a:endParaRPr>
          </a:p>
        </p:txBody>
      </p:sp>
      <p:sp>
        <p:nvSpPr>
          <p:cNvPr id="14" name="TextBox 13"/>
          <p:cNvSpPr txBox="1"/>
          <p:nvPr/>
        </p:nvSpPr>
        <p:spPr>
          <a:xfrm>
            <a:off x="7876920" y="2853425"/>
            <a:ext cx="4012771" cy="3970318"/>
          </a:xfrm>
          <a:prstGeom prst="rect">
            <a:avLst/>
          </a:prstGeom>
          <a:noFill/>
        </p:spPr>
        <p:txBody>
          <a:bodyPr wrap="square" rtlCol="0">
            <a:spAutoFit/>
          </a:bodyPr>
          <a:lstStyle/>
          <a:p>
            <a:pPr algn="ctr"/>
            <a:r>
              <a:rPr lang="en-US" sz="3600" dirty="0">
                <a:latin typeface="Century Gothic" panose="020B0502020202020204" pitchFamily="34" charset="0"/>
              </a:rPr>
              <a:t>http://</a:t>
            </a:r>
            <a:r>
              <a:rPr lang="en-US" sz="3600" dirty="0" err="1">
                <a:latin typeface="Century Gothic" panose="020B0502020202020204" pitchFamily="34" charset="0"/>
              </a:rPr>
              <a:t>goo.gl</a:t>
            </a:r>
            <a:r>
              <a:rPr lang="en-US" sz="3600" dirty="0">
                <a:latin typeface="Century Gothic" panose="020B0502020202020204" pitchFamily="34" charset="0"/>
              </a:rPr>
              <a:t>/XOOn4e</a:t>
            </a:r>
          </a:p>
          <a:p>
            <a:pPr algn="ctr"/>
            <a:endParaRPr lang="en-US" sz="3600" dirty="0">
              <a:latin typeface="Century Gothic" panose="020B0502020202020204" pitchFamily="34" charset="0"/>
            </a:endParaRPr>
          </a:p>
          <a:p>
            <a:pPr lvl="1"/>
            <a:r>
              <a:rPr lang="en-US" sz="3600" dirty="0">
                <a:latin typeface="Century Gothic" panose="020B0502020202020204" pitchFamily="34" charset="0"/>
              </a:rPr>
              <a:t>Enter #: 81010</a:t>
            </a:r>
          </a:p>
          <a:p>
            <a:pPr lvl="1"/>
            <a:r>
              <a:rPr lang="en-US" sz="3600" dirty="0">
                <a:latin typeface="Century Gothic" panose="020B0502020202020204" pitchFamily="34" charset="0"/>
              </a:rPr>
              <a:t>Text: @</a:t>
            </a:r>
            <a:r>
              <a:rPr lang="en-US" sz="3600" dirty="0" err="1">
                <a:latin typeface="Century Gothic" panose="020B0502020202020204" pitchFamily="34" charset="0"/>
              </a:rPr>
              <a:t>yckc</a:t>
            </a:r>
            <a:endParaRPr lang="en-US" sz="3600" dirty="0">
              <a:latin typeface="Century Gothic" panose="020B0502020202020204" pitchFamily="34" charset="0"/>
            </a:endParaRPr>
          </a:p>
          <a:p>
            <a:pPr algn="ctr"/>
            <a:r>
              <a:rPr lang="en-US" sz="3600" dirty="0">
                <a:latin typeface="Century Gothic" panose="020B0502020202020204" pitchFamily="34" charset="0"/>
              </a:rPr>
              <a:t> </a:t>
            </a:r>
          </a:p>
          <a:p>
            <a:pPr algn="ctr"/>
            <a:endParaRPr lang="en-US" sz="3600" dirty="0">
              <a:latin typeface="Century Gothic" panose="020B0502020202020204" pitchFamily="34" charset="0"/>
            </a:endParaRPr>
          </a:p>
        </p:txBody>
      </p:sp>
      <p:pic>
        <p:nvPicPr>
          <p:cNvPr id="13" name="Picture 12" descr="CNHlog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5473" y="89018"/>
            <a:ext cx="1426252" cy="1380428"/>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592504"/>
            <a:ext cx="12191999" cy="457200"/>
          </a:xfrm>
          <a:prstGeom prst="rect">
            <a:avLst/>
          </a:prstGeom>
        </p:spPr>
      </p:pic>
      <p:sp>
        <p:nvSpPr>
          <p:cNvPr id="2" name="TextBox 1"/>
          <p:cNvSpPr txBox="1"/>
          <p:nvPr/>
        </p:nvSpPr>
        <p:spPr>
          <a:xfrm>
            <a:off x="615993" y="1556951"/>
            <a:ext cx="6723529"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Social Media</a:t>
            </a:r>
          </a:p>
        </p:txBody>
      </p:sp>
      <p:pic>
        <p:nvPicPr>
          <p:cNvPr id="6" name="Picture 5"/>
          <p:cNvPicPr>
            <a:picLocks noChangeAspect="1"/>
          </p:cNvPicPr>
          <p:nvPr/>
        </p:nvPicPr>
        <p:blipFill>
          <a:blip r:embed="rId8"/>
          <a:stretch>
            <a:fillRect/>
          </a:stretch>
        </p:blipFill>
        <p:spPr>
          <a:xfrm>
            <a:off x="6095999" y="495743"/>
            <a:ext cx="5627096" cy="566977"/>
          </a:xfrm>
          <a:prstGeom prst="rect">
            <a:avLst/>
          </a:prstGeom>
        </p:spPr>
      </p:pic>
    </p:spTree>
    <p:extLst>
      <p:ext uri="{BB962C8B-B14F-4D97-AF65-F5344CB8AC3E}">
        <p14:creationId xmlns:p14="http://schemas.microsoft.com/office/powerpoint/2010/main" val="2515649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pic>
        <p:nvPicPr>
          <p:cNvPr id="13" name="Picture 12"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 y="224186"/>
            <a:ext cx="1426252" cy="1380428"/>
          </a:xfrm>
          <a:prstGeom prst="rect">
            <a:avLst/>
          </a:prstGeom>
        </p:spPr>
      </p:pic>
      <p:pic>
        <p:nvPicPr>
          <p:cNvPr id="6" name="Picture 5" descr="IMG_2703.PNG"/>
          <p:cNvPicPr>
            <a:picLocks noChangeAspect="1"/>
          </p:cNvPicPr>
          <p:nvPr/>
        </p:nvPicPr>
        <p:blipFill rotWithShape="1">
          <a:blip r:embed="rId3">
            <a:extLst>
              <a:ext uri="{28A0092B-C50C-407E-A947-70E740481C1C}">
                <a14:useLocalDpi xmlns:a14="http://schemas.microsoft.com/office/drawing/2010/main" val="0"/>
              </a:ext>
            </a:extLst>
          </a:blip>
          <a:srcRect l="24507" t="16250" r="24508" b="55415"/>
          <a:stretch/>
        </p:blipFill>
        <p:spPr>
          <a:xfrm>
            <a:off x="129598" y="2100122"/>
            <a:ext cx="3015624" cy="2974772"/>
          </a:xfrm>
          <a:prstGeom prst="rect">
            <a:avLst/>
          </a:prstGeom>
        </p:spPr>
      </p:pic>
      <p:sp>
        <p:nvSpPr>
          <p:cNvPr id="17" name="TextBox 16"/>
          <p:cNvSpPr txBox="1"/>
          <p:nvPr/>
        </p:nvSpPr>
        <p:spPr>
          <a:xfrm>
            <a:off x="3145222" y="1951706"/>
            <a:ext cx="6435438" cy="3970318"/>
          </a:xfrm>
          <a:prstGeom prst="rect">
            <a:avLst/>
          </a:prstGeom>
          <a:noFill/>
        </p:spPr>
        <p:txBody>
          <a:bodyPr wrap="square" rtlCol="0">
            <a:spAutoFit/>
          </a:bodyPr>
          <a:lstStyle/>
          <a:p>
            <a:pPr algn="ctr"/>
            <a:r>
              <a:rPr lang="en-US" sz="3600" b="1" dirty="0">
                <a:latin typeface="Century Gothic" panose="020B0502020202020204" pitchFamily="34" charset="0"/>
              </a:rPr>
              <a:t>SNAPCHAT</a:t>
            </a:r>
          </a:p>
          <a:p>
            <a:pPr algn="ctr"/>
            <a:r>
              <a:rPr lang="en-US" sz="3600" dirty="0" err="1">
                <a:latin typeface="Century Gothic" panose="020B0502020202020204" pitchFamily="34" charset="0"/>
              </a:rPr>
              <a:t>ychskeyclub</a:t>
            </a:r>
            <a:endParaRPr lang="en-US" sz="3600" dirty="0">
              <a:latin typeface="Century Gothic" panose="020B0502020202020204" pitchFamily="34" charset="0"/>
            </a:endParaRPr>
          </a:p>
          <a:p>
            <a:pPr algn="ctr"/>
            <a:endParaRPr lang="en-US" sz="3600" dirty="0">
              <a:latin typeface="Century Gothic" panose="020B0502020202020204" pitchFamily="34" charset="0"/>
            </a:endParaRPr>
          </a:p>
          <a:p>
            <a:pPr algn="ctr"/>
            <a:endParaRPr lang="en-US" sz="3600" dirty="0">
              <a:latin typeface="Century Gothic" panose="020B0502020202020204" pitchFamily="34" charset="0"/>
            </a:endParaRPr>
          </a:p>
          <a:p>
            <a:pPr algn="ctr"/>
            <a:endParaRPr lang="en-US" sz="3600" dirty="0">
              <a:latin typeface="Century Gothic" panose="020B0502020202020204" pitchFamily="34" charset="0"/>
            </a:endParaRPr>
          </a:p>
          <a:p>
            <a:pPr algn="ctr"/>
            <a:r>
              <a:rPr lang="en-US" sz="3600" b="1" dirty="0">
                <a:latin typeface="Century Gothic" panose="020B0502020202020204" pitchFamily="34" charset="0"/>
              </a:rPr>
              <a:t>WEBSITE</a:t>
            </a:r>
          </a:p>
          <a:p>
            <a:pPr algn="ctr"/>
            <a:r>
              <a:rPr lang="en-US" sz="3600" dirty="0">
                <a:latin typeface="Century Gothic" panose="020B0502020202020204" pitchFamily="34" charset="0"/>
              </a:rPr>
              <a:t>ychskeyclub14.weebly.com</a:t>
            </a:r>
          </a:p>
        </p:txBody>
      </p:sp>
      <p:pic>
        <p:nvPicPr>
          <p:cNvPr id="2" name="Picture 1" descr="Screen Shot 2015-08-24 at 7.11.4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8889" y="2058360"/>
            <a:ext cx="2054881" cy="4296023"/>
          </a:xfrm>
          <a:prstGeom prst="rect">
            <a:avLst/>
          </a:prstGeom>
        </p:spPr>
      </p:pic>
      <p:pic>
        <p:nvPicPr>
          <p:cNvPr id="3" name="Picture 2"/>
          <p:cNvPicPr>
            <a:picLocks noChangeAspect="1"/>
          </p:cNvPicPr>
          <p:nvPr/>
        </p:nvPicPr>
        <p:blipFill>
          <a:blip r:embed="rId5"/>
          <a:stretch>
            <a:fillRect/>
          </a:stretch>
        </p:blipFill>
        <p:spPr>
          <a:xfrm>
            <a:off x="6096000" y="508991"/>
            <a:ext cx="5627096" cy="566977"/>
          </a:xfrm>
          <a:prstGeom prst="rect">
            <a:avLst/>
          </a:prstGeom>
        </p:spPr>
      </p:pic>
      <p:pic>
        <p:nvPicPr>
          <p:cNvPr id="7" name="Picture 6"/>
          <p:cNvPicPr>
            <a:picLocks noChangeAspect="1"/>
          </p:cNvPicPr>
          <p:nvPr/>
        </p:nvPicPr>
        <p:blipFill>
          <a:blip r:embed="rId6"/>
          <a:stretch>
            <a:fillRect/>
          </a:stretch>
        </p:blipFill>
        <p:spPr>
          <a:xfrm>
            <a:off x="0" y="1564800"/>
            <a:ext cx="12192000" cy="457200"/>
          </a:xfrm>
          <a:prstGeom prst="rect">
            <a:avLst/>
          </a:prstGeom>
        </p:spPr>
      </p:pic>
      <p:sp>
        <p:nvSpPr>
          <p:cNvPr id="8" name="Rectangle 7"/>
          <p:cNvSpPr/>
          <p:nvPr/>
        </p:nvSpPr>
        <p:spPr>
          <a:xfrm>
            <a:off x="607532" y="1524340"/>
            <a:ext cx="2673759" cy="523220"/>
          </a:xfrm>
          <a:prstGeom prst="rect">
            <a:avLst/>
          </a:prstGeom>
        </p:spPr>
        <p:txBody>
          <a:bodyPr wrap="square">
            <a:spAutoFit/>
          </a:bodyPr>
          <a:lstStyle/>
          <a:p>
            <a:r>
              <a:rPr lang="en-US" sz="2800" dirty="0">
                <a:solidFill>
                  <a:schemeClr val="bg1"/>
                </a:solidFill>
                <a:latin typeface="Century Gothic" panose="020B0502020202020204" pitchFamily="34" charset="0"/>
                <a:ea typeface="Verdana" panose="020B0604030504040204" pitchFamily="34" charset="0"/>
                <a:cs typeface="Verdana" panose="020B0604030504040204" pitchFamily="34" charset="0"/>
              </a:rPr>
              <a:t>Social Media</a:t>
            </a:r>
          </a:p>
        </p:txBody>
      </p:sp>
    </p:spTree>
    <p:extLst>
      <p:ext uri="{BB962C8B-B14F-4D97-AF65-F5344CB8AC3E}">
        <p14:creationId xmlns:p14="http://schemas.microsoft.com/office/powerpoint/2010/main" val="269076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 y="1592504"/>
            <a:ext cx="12188952" cy="457200"/>
          </a:xfrm>
          <a:prstGeom prst="rect">
            <a:avLst/>
          </a:prstGeom>
        </p:spPr>
      </p:pic>
      <p:pic>
        <p:nvPicPr>
          <p:cNvPr id="8" name="Picture 7" descr="CNH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613" y="106272"/>
            <a:ext cx="1426252" cy="1380428"/>
          </a:xfrm>
          <a:prstGeom prst="rect">
            <a:avLst/>
          </a:prstGeom>
        </p:spPr>
      </p:pic>
      <p:sp>
        <p:nvSpPr>
          <p:cNvPr id="9" name="TextBox 8"/>
          <p:cNvSpPr txBox="1"/>
          <p:nvPr/>
        </p:nvSpPr>
        <p:spPr>
          <a:xfrm rot="21324484">
            <a:off x="1915886" y="2548728"/>
            <a:ext cx="10276114" cy="1015663"/>
          </a:xfrm>
          <a:prstGeom prst="rect">
            <a:avLst/>
          </a:prstGeom>
          <a:noFill/>
        </p:spPr>
        <p:txBody>
          <a:bodyPr wrap="square" rtlCol="0">
            <a:spAutoFit/>
          </a:bodyPr>
          <a:lstStyle/>
          <a:p>
            <a:pPr algn="ctr"/>
            <a:r>
              <a:rPr lang="en-US" sz="6000" dirty="0">
                <a:latin typeface="Century Gothic" panose="020B0502020202020204" pitchFamily="34" charset="0"/>
              </a:rPr>
              <a:t>Questions?</a:t>
            </a:r>
          </a:p>
        </p:txBody>
      </p:sp>
      <p:sp>
        <p:nvSpPr>
          <p:cNvPr id="2" name="TextBox 1"/>
          <p:cNvSpPr txBox="1"/>
          <p:nvPr/>
        </p:nvSpPr>
        <p:spPr>
          <a:xfrm rot="20560482">
            <a:off x="138734" y="2902093"/>
            <a:ext cx="5528706" cy="830997"/>
          </a:xfrm>
          <a:prstGeom prst="rect">
            <a:avLst/>
          </a:prstGeom>
          <a:noFill/>
        </p:spPr>
        <p:txBody>
          <a:bodyPr wrap="square" rtlCol="0">
            <a:spAutoFit/>
          </a:bodyPr>
          <a:lstStyle/>
          <a:p>
            <a:r>
              <a:rPr lang="en-US" sz="4800" dirty="0">
                <a:latin typeface="Century Gothic"/>
                <a:cs typeface="Century Gothic"/>
              </a:rPr>
              <a:t>Compliments?</a:t>
            </a:r>
          </a:p>
        </p:txBody>
      </p:sp>
      <p:sp>
        <p:nvSpPr>
          <p:cNvPr id="3" name="TextBox 2"/>
          <p:cNvSpPr txBox="1"/>
          <p:nvPr/>
        </p:nvSpPr>
        <p:spPr>
          <a:xfrm rot="949827">
            <a:off x="8975245" y="4016190"/>
            <a:ext cx="3137725" cy="1015663"/>
          </a:xfrm>
          <a:prstGeom prst="rect">
            <a:avLst/>
          </a:prstGeom>
          <a:noFill/>
        </p:spPr>
        <p:txBody>
          <a:bodyPr wrap="square" rtlCol="0">
            <a:spAutoFit/>
          </a:bodyPr>
          <a:lstStyle/>
          <a:p>
            <a:r>
              <a:rPr lang="en-US" sz="6000" dirty="0">
                <a:latin typeface="Century Gothic"/>
                <a:cs typeface="Century Gothic"/>
              </a:rPr>
              <a:t>Jokes? </a:t>
            </a:r>
          </a:p>
        </p:txBody>
      </p:sp>
      <p:sp>
        <p:nvSpPr>
          <p:cNvPr id="6" name="TextBox 5"/>
          <p:cNvSpPr txBox="1"/>
          <p:nvPr/>
        </p:nvSpPr>
        <p:spPr>
          <a:xfrm rot="487793">
            <a:off x="5543536" y="4828917"/>
            <a:ext cx="3829594" cy="1107996"/>
          </a:xfrm>
          <a:prstGeom prst="rect">
            <a:avLst/>
          </a:prstGeom>
          <a:noFill/>
        </p:spPr>
        <p:txBody>
          <a:bodyPr wrap="none" rtlCol="0">
            <a:spAutoFit/>
          </a:bodyPr>
          <a:lstStyle/>
          <a:p>
            <a:pPr algn="ctr"/>
            <a:r>
              <a:rPr lang="en-US" sz="4800" dirty="0">
                <a:latin typeface="Century Gothic" panose="020B0502020202020204" pitchFamily="34" charset="0"/>
              </a:rPr>
              <a:t>Comments?</a:t>
            </a:r>
          </a:p>
          <a:p>
            <a:endParaRPr lang="en-US" dirty="0"/>
          </a:p>
        </p:txBody>
      </p:sp>
      <p:sp>
        <p:nvSpPr>
          <p:cNvPr id="12" name="Rectangle 11"/>
          <p:cNvSpPr/>
          <p:nvPr/>
        </p:nvSpPr>
        <p:spPr>
          <a:xfrm rot="21050230">
            <a:off x="1774752" y="4688959"/>
            <a:ext cx="2895745" cy="707886"/>
          </a:xfrm>
          <a:prstGeom prst="rect">
            <a:avLst/>
          </a:prstGeom>
        </p:spPr>
        <p:txBody>
          <a:bodyPr wrap="none">
            <a:spAutoFit/>
          </a:bodyPr>
          <a:lstStyle/>
          <a:p>
            <a:pPr algn="ctr"/>
            <a:r>
              <a:rPr lang="en-US" sz="4000" dirty="0">
                <a:latin typeface="Century Gothic" panose="020B0502020202020204" pitchFamily="34" charset="0"/>
              </a:rPr>
              <a:t>Concerns?</a:t>
            </a:r>
          </a:p>
        </p:txBody>
      </p:sp>
      <p:pic>
        <p:nvPicPr>
          <p:cNvPr id="10" name="Picture 9"/>
          <p:cNvPicPr>
            <a:picLocks noChangeAspect="1"/>
          </p:cNvPicPr>
          <p:nvPr/>
        </p:nvPicPr>
        <p:blipFill>
          <a:blip r:embed="rId4"/>
          <a:stretch>
            <a:fillRect/>
          </a:stretch>
        </p:blipFill>
        <p:spPr>
          <a:xfrm>
            <a:off x="6096000" y="512997"/>
            <a:ext cx="5627096" cy="566977"/>
          </a:xfrm>
          <a:prstGeom prst="rect">
            <a:avLst/>
          </a:prstGeom>
        </p:spPr>
      </p:pic>
    </p:spTree>
    <p:extLst>
      <p:ext uri="{BB962C8B-B14F-4D97-AF65-F5344CB8AC3E}">
        <p14:creationId xmlns:p14="http://schemas.microsoft.com/office/powerpoint/2010/main" val="1279642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470165" y="2784566"/>
            <a:ext cx="11116070" cy="2862322"/>
          </a:xfrm>
          <a:prstGeom prst="rect">
            <a:avLst/>
          </a:prstGeom>
          <a:noFill/>
          <a:ln w="76200">
            <a:solidFill>
              <a:srgbClr val="0098C3">
                <a:alpha val="50000"/>
              </a:srgbClr>
            </a:solidFill>
            <a:prstDash val="sysDot"/>
          </a:ln>
        </p:spPr>
        <p:txBody>
          <a:bodyPr wrap="square" rtlCol="0">
            <a:spAutoFit/>
          </a:bodyPr>
          <a:lstStyle/>
          <a:p>
            <a:pPr marL="571500" indent="-571500" algn="ctr">
              <a:buFont typeface="Arial" panose="020B0604020202020204" pitchFamily="34" charset="0"/>
              <a:buChar char="•"/>
            </a:pPr>
            <a:r>
              <a:rPr lang="en-US" sz="3600" b="1" dirty="0">
                <a:latin typeface="Century Gothic" panose="020B0502020202020204" pitchFamily="34" charset="0"/>
              </a:rPr>
              <a:t>Graffiti Clean Up</a:t>
            </a:r>
          </a:p>
          <a:p>
            <a:pPr marL="571500" indent="-571500" algn="ctr">
              <a:buFont typeface="Arial" panose="020B0604020202020204" pitchFamily="34" charset="0"/>
              <a:buChar char="•"/>
            </a:pPr>
            <a:r>
              <a:rPr lang="en-US" sz="3600" b="1" dirty="0">
                <a:latin typeface="Century Gothic" panose="020B0502020202020204" pitchFamily="34" charset="0"/>
              </a:rPr>
              <a:t>June DCM and Summer Stroll</a:t>
            </a:r>
          </a:p>
          <a:p>
            <a:pPr marL="571500" indent="-571500" algn="ctr">
              <a:buFont typeface="Arial" panose="020B0604020202020204" pitchFamily="34" charset="0"/>
              <a:buChar char="•"/>
            </a:pPr>
            <a:r>
              <a:rPr lang="en-US" sz="3600" b="1" dirty="0">
                <a:latin typeface="Century Gothic" panose="020B0502020202020204" pitchFamily="34" charset="0"/>
              </a:rPr>
              <a:t>July DCM and Robot Olympics</a:t>
            </a:r>
          </a:p>
          <a:p>
            <a:pPr marL="571500" indent="-571500" algn="ctr">
              <a:buFont typeface="Arial" panose="020B0604020202020204" pitchFamily="34" charset="0"/>
              <a:buChar char="•"/>
            </a:pPr>
            <a:r>
              <a:rPr lang="en-US" sz="3600" b="1" dirty="0" err="1">
                <a:latin typeface="Century Gothic" panose="020B0502020202020204" pitchFamily="34" charset="0"/>
              </a:rPr>
              <a:t>iCan</a:t>
            </a:r>
            <a:r>
              <a:rPr lang="en-US" sz="3600" b="1" dirty="0">
                <a:latin typeface="Century Gothic" panose="020B0502020202020204" pitchFamily="34" charset="0"/>
              </a:rPr>
              <a:t> Bike Camp</a:t>
            </a:r>
          </a:p>
          <a:p>
            <a:pPr marL="571500" indent="-571500" algn="ctr">
              <a:buFont typeface="Arial" panose="020B0604020202020204" pitchFamily="34" charset="0"/>
              <a:buChar char="•"/>
            </a:pPr>
            <a:r>
              <a:rPr lang="en-US" sz="3600" b="1" dirty="0" err="1">
                <a:latin typeface="Century Gothic" panose="020B0502020202020204" pitchFamily="34" charset="0"/>
              </a:rPr>
              <a:t>Lincrest</a:t>
            </a:r>
            <a:r>
              <a:rPr lang="en-US" sz="3600" b="1" dirty="0">
                <a:latin typeface="Century Gothic" panose="020B0502020202020204" pitchFamily="34" charset="0"/>
              </a:rPr>
              <a:t> Library</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25016"/>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5631"/>
            <a:ext cx="12188952" cy="457200"/>
          </a:xfrm>
          <a:prstGeom prst="rect">
            <a:avLst/>
          </a:prstGeom>
        </p:spPr>
      </p:pic>
      <p:sp>
        <p:nvSpPr>
          <p:cNvPr id="12" name="TextBox 11"/>
          <p:cNvSpPr txBox="1"/>
          <p:nvPr/>
        </p:nvSpPr>
        <p:spPr>
          <a:xfrm>
            <a:off x="470165" y="1559494"/>
            <a:ext cx="6723529"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Recap of Events</a:t>
            </a:r>
          </a:p>
        </p:txBody>
      </p:sp>
      <p:pic>
        <p:nvPicPr>
          <p:cNvPr id="2" name="Picture 1"/>
          <p:cNvPicPr>
            <a:picLocks noChangeAspect="1"/>
          </p:cNvPicPr>
          <p:nvPr/>
        </p:nvPicPr>
        <p:blipFill>
          <a:blip r:embed="rId4"/>
          <a:stretch>
            <a:fillRect/>
          </a:stretch>
        </p:blipFill>
        <p:spPr>
          <a:xfrm>
            <a:off x="5959139" y="547387"/>
            <a:ext cx="5627096" cy="566977"/>
          </a:xfrm>
          <a:prstGeom prst="rect">
            <a:avLst/>
          </a:prstGeom>
        </p:spPr>
      </p:pic>
    </p:spTree>
    <p:extLst>
      <p:ext uri="{BB962C8B-B14F-4D97-AF65-F5344CB8AC3E}">
        <p14:creationId xmlns:p14="http://schemas.microsoft.com/office/powerpoint/2010/main" val="1227229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304800" y="2104035"/>
            <a:ext cx="11380029" cy="4216539"/>
          </a:xfrm>
          <a:prstGeom prst="rect">
            <a:avLst/>
          </a:prstGeom>
          <a:noFill/>
          <a:ln w="76200">
            <a:solidFill>
              <a:srgbClr val="0098C3">
                <a:alpha val="50000"/>
              </a:srgbClr>
            </a:solidFill>
            <a:prstDash val="sysDot"/>
          </a:ln>
        </p:spPr>
        <p:txBody>
          <a:bodyPr wrap="square" rtlCol="0">
            <a:spAutoFit/>
          </a:bodyPr>
          <a:lstStyle/>
          <a:p>
            <a:pPr algn="ctr"/>
            <a:r>
              <a:rPr lang="en-US" sz="4000" b="1" dirty="0">
                <a:latin typeface="Century Gothic" panose="020B0502020202020204" pitchFamily="34" charset="0"/>
              </a:rPr>
              <a:t>THE BIG QUESTION</a:t>
            </a:r>
          </a:p>
          <a:p>
            <a:pPr algn="ctr"/>
            <a:endParaRPr lang="en-US" sz="4000" b="1" dirty="0">
              <a:latin typeface="Century Gothic" panose="020B0502020202020204" pitchFamily="34" charset="0"/>
            </a:endParaRPr>
          </a:p>
          <a:p>
            <a:pPr algn="ctr"/>
            <a:r>
              <a:rPr lang="en-US" sz="3600" b="1" dirty="0">
                <a:latin typeface="Century Gothic" panose="020B0502020202020204" pitchFamily="34" charset="0"/>
              </a:rPr>
              <a:t>Do you make keys or something?</a:t>
            </a:r>
          </a:p>
          <a:p>
            <a:pPr algn="ctr"/>
            <a:endParaRPr lang="en-US" sz="3600" b="1" dirty="0">
              <a:latin typeface="Century Gothic" panose="020B0502020202020204" pitchFamily="34" charset="0"/>
            </a:endParaRPr>
          </a:p>
          <a:p>
            <a:pPr algn="ctr"/>
            <a:r>
              <a:rPr lang="en-US" sz="3600" b="1" dirty="0">
                <a:latin typeface="Century Gothic" panose="020B0502020202020204" pitchFamily="34" charset="0"/>
              </a:rPr>
              <a:t>(in short, NO)</a:t>
            </a:r>
          </a:p>
          <a:p>
            <a:pPr algn="ctr"/>
            <a:endParaRPr lang="en-US" sz="4000" b="1" dirty="0">
              <a:latin typeface="Century Gothic" panose="020B0502020202020204" pitchFamily="34" charset="0"/>
            </a:endParaRPr>
          </a:p>
          <a:p>
            <a:pPr algn="ctr"/>
            <a:r>
              <a:rPr lang="en-US" sz="4000" b="1" dirty="0">
                <a:latin typeface="Century Gothic" panose="020B0502020202020204" pitchFamily="34" charset="0"/>
              </a:rPr>
              <a:t>KEY stands for Kiwanis Education Youth</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25016"/>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8636"/>
            <a:ext cx="12188952" cy="460327"/>
          </a:xfrm>
          <a:prstGeom prst="rect">
            <a:avLst/>
          </a:prstGeom>
        </p:spPr>
      </p:pic>
      <p:pic>
        <p:nvPicPr>
          <p:cNvPr id="2" name="Picture 1"/>
          <p:cNvPicPr>
            <a:picLocks noChangeAspect="1"/>
          </p:cNvPicPr>
          <p:nvPr/>
        </p:nvPicPr>
        <p:blipFill>
          <a:blip r:embed="rId4"/>
          <a:stretch>
            <a:fillRect/>
          </a:stretch>
        </p:blipFill>
        <p:spPr>
          <a:xfrm>
            <a:off x="5959139" y="547387"/>
            <a:ext cx="5627096" cy="566977"/>
          </a:xfrm>
          <a:prstGeom prst="rect">
            <a:avLst/>
          </a:prstGeom>
        </p:spPr>
      </p:pic>
    </p:spTree>
    <p:extLst>
      <p:ext uri="{BB962C8B-B14F-4D97-AF65-F5344CB8AC3E}">
        <p14:creationId xmlns:p14="http://schemas.microsoft.com/office/powerpoint/2010/main" val="1133184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320040" y="2556233"/>
            <a:ext cx="7802297" cy="3539430"/>
          </a:xfrm>
          <a:prstGeom prst="rect">
            <a:avLst/>
          </a:prstGeom>
          <a:noFill/>
          <a:ln w="76200">
            <a:solidFill>
              <a:srgbClr val="0098C3">
                <a:alpha val="50000"/>
              </a:srgbClr>
            </a:solidFill>
            <a:prstDash val="sysDot"/>
          </a:ln>
        </p:spPr>
        <p:txBody>
          <a:bodyPr wrap="square" rtlCol="0">
            <a:spAutoFit/>
          </a:bodyPr>
          <a:lstStyle/>
          <a:p>
            <a:pPr algn="ctr"/>
            <a:r>
              <a:rPr lang="en-US" sz="2800" b="1" dirty="0">
                <a:latin typeface="Century Gothic" panose="020B0502020202020204" pitchFamily="34" charset="0"/>
              </a:rPr>
              <a:t>MISSION: </a:t>
            </a:r>
            <a:r>
              <a:rPr lang="en-US" sz="2400" dirty="0">
                <a:latin typeface="Century Gothic" panose="020B0502020202020204" pitchFamily="34" charset="0"/>
              </a:rPr>
              <a:t>Key Club is an international,</a:t>
            </a:r>
          </a:p>
          <a:p>
            <a:pPr algn="ctr"/>
            <a:r>
              <a:rPr lang="en-US" sz="2400" dirty="0">
                <a:latin typeface="Century Gothic" panose="020B0502020202020204" pitchFamily="34" charset="0"/>
              </a:rPr>
              <a:t>student-led organization providing its</a:t>
            </a:r>
          </a:p>
          <a:p>
            <a:pPr algn="ctr"/>
            <a:r>
              <a:rPr lang="en-US" sz="2400" dirty="0">
                <a:latin typeface="Century Gothic" panose="020B0502020202020204" pitchFamily="34" charset="0"/>
              </a:rPr>
              <a:t>members with opportunities to perform</a:t>
            </a:r>
          </a:p>
          <a:p>
            <a:pPr algn="ctr"/>
            <a:r>
              <a:rPr lang="en-US" sz="2400" dirty="0">
                <a:latin typeface="Century Gothic" panose="020B0502020202020204" pitchFamily="34" charset="0"/>
              </a:rPr>
              <a:t>service, build character, and develop</a:t>
            </a:r>
          </a:p>
          <a:p>
            <a:pPr algn="ctr"/>
            <a:r>
              <a:rPr lang="en-US" sz="2400" dirty="0">
                <a:latin typeface="Century Gothic" panose="020B0502020202020204" pitchFamily="34" charset="0"/>
              </a:rPr>
              <a:t>leadership.</a:t>
            </a:r>
          </a:p>
          <a:p>
            <a:pPr algn="ctr"/>
            <a:endParaRPr lang="en-US" sz="2400" dirty="0">
              <a:latin typeface="Century Gothic" panose="020B0502020202020204" pitchFamily="34" charset="0"/>
            </a:endParaRPr>
          </a:p>
          <a:p>
            <a:pPr algn="ctr"/>
            <a:r>
              <a:rPr lang="en-US" sz="2800" b="1" dirty="0">
                <a:latin typeface="Century Gothic" panose="020B0502020202020204" pitchFamily="34" charset="0"/>
              </a:rPr>
              <a:t>VISION: </a:t>
            </a:r>
            <a:r>
              <a:rPr lang="en-US" sz="2400" dirty="0">
                <a:latin typeface="Century Gothic" panose="020B0502020202020204" pitchFamily="34" charset="0"/>
              </a:rPr>
              <a:t>We are caring and competent</a:t>
            </a:r>
          </a:p>
          <a:p>
            <a:pPr algn="ctr"/>
            <a:r>
              <a:rPr lang="en-US" sz="2400" dirty="0">
                <a:latin typeface="Century Gothic" panose="020B0502020202020204" pitchFamily="34" charset="0"/>
              </a:rPr>
              <a:t>servant-leaders transforming</a:t>
            </a:r>
          </a:p>
          <a:p>
            <a:pPr algn="ctr"/>
            <a:r>
              <a:rPr lang="en-US" sz="2400" dirty="0">
                <a:latin typeface="Century Gothic" panose="020B0502020202020204" pitchFamily="34" charset="0"/>
              </a:rPr>
              <a:t>communities world-wide.</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 y="103801"/>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88030"/>
            <a:ext cx="12188952" cy="457200"/>
          </a:xfrm>
          <a:prstGeom prst="rect">
            <a:avLst/>
          </a:prstGeom>
        </p:spPr>
      </p:pic>
      <p:pic>
        <p:nvPicPr>
          <p:cNvPr id="2" name="Picture 1"/>
          <p:cNvPicPr>
            <a:picLocks noChangeAspect="1"/>
          </p:cNvPicPr>
          <p:nvPr/>
        </p:nvPicPr>
        <p:blipFill>
          <a:blip r:embed="rId4"/>
          <a:stretch>
            <a:fillRect/>
          </a:stretch>
        </p:blipFill>
        <p:spPr>
          <a:xfrm>
            <a:off x="6044702" y="512764"/>
            <a:ext cx="5627096" cy="56697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4800" y="1885353"/>
            <a:ext cx="4114800" cy="4114800"/>
          </a:xfrm>
          <a:prstGeom prst="rect">
            <a:avLst/>
          </a:prstGeom>
        </p:spPr>
      </p:pic>
    </p:spTree>
    <p:extLst>
      <p:ext uri="{BB962C8B-B14F-4D97-AF65-F5344CB8AC3E}">
        <p14:creationId xmlns:p14="http://schemas.microsoft.com/office/powerpoint/2010/main" val="552971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288238" y="2173287"/>
            <a:ext cx="8276642" cy="4124206"/>
          </a:xfrm>
          <a:prstGeom prst="rect">
            <a:avLst/>
          </a:prstGeom>
          <a:noFill/>
          <a:ln w="76200">
            <a:solidFill>
              <a:srgbClr val="0098C3">
                <a:alpha val="50000"/>
              </a:srgbClr>
            </a:solidFill>
            <a:prstDash val="sysDot"/>
          </a:ln>
        </p:spPr>
        <p:txBody>
          <a:bodyPr wrap="square" rtlCol="0">
            <a:spAutoFit/>
          </a:bodyPr>
          <a:lstStyle/>
          <a:p>
            <a:pPr algn="ctr"/>
            <a:r>
              <a:rPr lang="en-US" sz="2800" b="1" dirty="0">
                <a:latin typeface="Century Gothic" panose="020B0502020202020204" pitchFamily="34" charset="0"/>
              </a:rPr>
              <a:t>HISTORY</a:t>
            </a:r>
          </a:p>
          <a:p>
            <a:pPr algn="ctr"/>
            <a:endParaRPr lang="en-US" b="1" dirty="0">
              <a:latin typeface="Century Gothic" panose="020B0502020202020204" pitchFamily="34" charset="0"/>
            </a:endParaRPr>
          </a:p>
          <a:p>
            <a:pPr algn="ctr"/>
            <a:r>
              <a:rPr lang="en-US" b="1" dirty="0">
                <a:latin typeface="Century Gothic" panose="020B0502020202020204" pitchFamily="34" charset="0"/>
              </a:rPr>
              <a:t>Key Club was started by Albert C. Olney and</a:t>
            </a:r>
          </a:p>
          <a:p>
            <a:pPr algn="ctr"/>
            <a:r>
              <a:rPr lang="en-US" b="1" dirty="0">
                <a:latin typeface="Century Gothic" panose="020B0502020202020204" pitchFamily="34" charset="0"/>
              </a:rPr>
              <a:t>Frank C. Vincent on May 7, 1925 at Sacramento</a:t>
            </a:r>
          </a:p>
          <a:p>
            <a:pPr algn="ctr"/>
            <a:r>
              <a:rPr lang="en-US" b="1" dirty="0">
                <a:latin typeface="Century Gothic" panose="020B0502020202020204" pitchFamily="34" charset="0"/>
              </a:rPr>
              <a:t>High School in Sacramento, CA.</a:t>
            </a:r>
          </a:p>
          <a:p>
            <a:pPr algn="ctr"/>
            <a:endParaRPr lang="en-US" b="1" dirty="0">
              <a:latin typeface="Century Gothic" panose="020B0502020202020204" pitchFamily="34" charset="0"/>
            </a:endParaRPr>
          </a:p>
          <a:p>
            <a:pPr algn="ctr"/>
            <a:endParaRPr lang="en-US" b="1" dirty="0">
              <a:latin typeface="Century Gothic" panose="020B0502020202020204" pitchFamily="34" charset="0"/>
            </a:endParaRPr>
          </a:p>
          <a:p>
            <a:pPr algn="ctr"/>
            <a:r>
              <a:rPr lang="en-US" b="1" dirty="0">
                <a:latin typeface="Century Gothic" panose="020B0502020202020204" pitchFamily="34" charset="0"/>
              </a:rPr>
              <a:t>Sacramento High School still has an active Key</a:t>
            </a:r>
          </a:p>
          <a:p>
            <a:pPr algn="ctr"/>
            <a:r>
              <a:rPr lang="en-US" b="1" dirty="0">
                <a:latin typeface="Century Gothic" panose="020B0502020202020204" pitchFamily="34" charset="0"/>
              </a:rPr>
              <a:t>Club.</a:t>
            </a:r>
          </a:p>
          <a:p>
            <a:pPr algn="ctr"/>
            <a:endParaRPr lang="en-US" b="1" dirty="0">
              <a:latin typeface="Century Gothic" panose="020B0502020202020204" pitchFamily="34" charset="0"/>
            </a:endParaRPr>
          </a:p>
          <a:p>
            <a:pPr algn="ctr"/>
            <a:endParaRPr lang="en-US" b="1" dirty="0">
              <a:latin typeface="Century Gothic" panose="020B0502020202020204" pitchFamily="34" charset="0"/>
            </a:endParaRPr>
          </a:p>
          <a:p>
            <a:pPr algn="ctr"/>
            <a:r>
              <a:rPr lang="en-US" b="1" dirty="0">
                <a:latin typeface="Century Gothic" panose="020B0502020202020204" pitchFamily="34" charset="0"/>
              </a:rPr>
              <a:t>They approached a neighboring Kiwanis club to</a:t>
            </a:r>
          </a:p>
          <a:p>
            <a:pPr algn="ctr"/>
            <a:r>
              <a:rPr lang="en-US" b="1" dirty="0">
                <a:latin typeface="Century Gothic" panose="020B0502020202020204" pitchFamily="34" charset="0"/>
              </a:rPr>
              <a:t>help charter a similar club for service at their high</a:t>
            </a:r>
          </a:p>
          <a:p>
            <a:pPr algn="ctr"/>
            <a:r>
              <a:rPr lang="en-US" b="1" dirty="0">
                <a:latin typeface="Century Gothic" panose="020B0502020202020204" pitchFamily="34" charset="0"/>
              </a:rPr>
              <a:t>school.</a:t>
            </a:r>
          </a:p>
        </p:txBody>
      </p:sp>
      <p:pic>
        <p:nvPicPr>
          <p:cNvPr id="8" name="Picture 7" descr="CNH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238" y="141845"/>
            <a:ext cx="1426252" cy="138042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 y="1592504"/>
            <a:ext cx="12188952" cy="457200"/>
          </a:xfrm>
          <a:prstGeom prst="rect">
            <a:avLst/>
          </a:prstGeom>
        </p:spPr>
      </p:pic>
      <p:pic>
        <p:nvPicPr>
          <p:cNvPr id="5122" name="Picture 2" descr="GD JLiu 09 16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03811" y="2115724"/>
            <a:ext cx="3940589" cy="394058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stretch>
            <a:fillRect/>
          </a:stretch>
        </p:blipFill>
        <p:spPr>
          <a:xfrm>
            <a:off x="6096000" y="492490"/>
            <a:ext cx="5627096" cy="566977"/>
          </a:xfrm>
          <a:prstGeom prst="rect">
            <a:avLst/>
          </a:prstGeom>
        </p:spPr>
      </p:pic>
    </p:spTree>
    <p:extLst>
      <p:ext uri="{BB962C8B-B14F-4D97-AF65-F5344CB8AC3E}">
        <p14:creationId xmlns:p14="http://schemas.microsoft.com/office/powerpoint/2010/main" val="1910298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304800" y="2221680"/>
            <a:ext cx="6559285" cy="3785652"/>
          </a:xfrm>
          <a:prstGeom prst="rect">
            <a:avLst/>
          </a:prstGeom>
          <a:noFill/>
          <a:ln w="76200">
            <a:solidFill>
              <a:srgbClr val="0098C3">
                <a:alpha val="50000"/>
              </a:srgbClr>
            </a:solidFill>
            <a:prstDash val="sysDot"/>
          </a:ln>
        </p:spPr>
        <p:txBody>
          <a:bodyPr wrap="square" rtlCol="0">
            <a:spAutoFit/>
          </a:bodyPr>
          <a:lstStyle/>
          <a:p>
            <a:pPr algn="ctr"/>
            <a:r>
              <a:rPr lang="en-US" sz="2000" b="1" dirty="0">
                <a:latin typeface="Century Gothic" panose="020B0502020202020204" pitchFamily="34" charset="0"/>
              </a:rPr>
              <a:t>Motto: </a:t>
            </a:r>
            <a:r>
              <a:rPr lang="en-US" sz="2000" dirty="0">
                <a:latin typeface="Century Gothic" panose="020B0502020202020204" pitchFamily="34" charset="0"/>
              </a:rPr>
              <a:t>“CARING – Our way of life”</a:t>
            </a:r>
          </a:p>
          <a:p>
            <a:pPr algn="ctr"/>
            <a:endParaRPr lang="en-US" sz="2000" dirty="0">
              <a:latin typeface="Century Gothic" panose="020B0502020202020204" pitchFamily="34" charset="0"/>
            </a:endParaRPr>
          </a:p>
          <a:p>
            <a:pPr algn="ctr"/>
            <a:r>
              <a:rPr lang="en-US" sz="2000" b="1" dirty="0">
                <a:latin typeface="Century Gothic" panose="020B0502020202020204" pitchFamily="34" charset="0"/>
              </a:rPr>
              <a:t>Core Values</a:t>
            </a:r>
          </a:p>
          <a:p>
            <a:pPr algn="ctr"/>
            <a:r>
              <a:rPr lang="en-US" sz="2000" dirty="0">
                <a:latin typeface="Century Gothic" panose="020B0502020202020204" pitchFamily="34" charset="0"/>
              </a:rPr>
              <a:t>Caring</a:t>
            </a:r>
          </a:p>
          <a:p>
            <a:pPr algn="ctr"/>
            <a:r>
              <a:rPr lang="en-US" sz="2000" dirty="0">
                <a:latin typeface="Century Gothic" panose="020B0502020202020204" pitchFamily="34" charset="0"/>
              </a:rPr>
              <a:t>Character Building</a:t>
            </a:r>
          </a:p>
          <a:p>
            <a:pPr algn="ctr"/>
            <a:r>
              <a:rPr lang="en-US" sz="2000" dirty="0">
                <a:latin typeface="Century Gothic" panose="020B0502020202020204" pitchFamily="34" charset="0"/>
              </a:rPr>
              <a:t>Inclusiveness</a:t>
            </a:r>
          </a:p>
          <a:p>
            <a:pPr algn="ctr"/>
            <a:r>
              <a:rPr lang="en-US" sz="2000" dirty="0">
                <a:latin typeface="Century Gothic" panose="020B0502020202020204" pitchFamily="34" charset="0"/>
              </a:rPr>
              <a:t>Leadership</a:t>
            </a:r>
          </a:p>
          <a:p>
            <a:pPr algn="ctr"/>
            <a:endParaRPr lang="en-US" sz="2000" dirty="0">
              <a:latin typeface="Century Gothic" panose="020B0502020202020204" pitchFamily="34" charset="0"/>
            </a:endParaRPr>
          </a:p>
          <a:p>
            <a:pPr algn="ctr"/>
            <a:r>
              <a:rPr lang="en-US" sz="2000" b="1" dirty="0">
                <a:latin typeface="Century Gothic" panose="020B0502020202020204" pitchFamily="34" charset="0"/>
              </a:rPr>
              <a:t>Key Club Colors</a:t>
            </a:r>
          </a:p>
          <a:p>
            <a:pPr algn="ctr"/>
            <a:r>
              <a:rPr lang="en-US" sz="2000" dirty="0">
                <a:latin typeface="Century Gothic" panose="020B0502020202020204" pitchFamily="34" charset="0"/>
              </a:rPr>
              <a:t>Blue – Unwavering Character</a:t>
            </a:r>
          </a:p>
          <a:p>
            <a:pPr algn="ctr"/>
            <a:r>
              <a:rPr lang="en-US" sz="2000" dirty="0">
                <a:latin typeface="Century Gothic" panose="020B0502020202020204" pitchFamily="34" charset="0"/>
              </a:rPr>
              <a:t>White – Purity</a:t>
            </a:r>
          </a:p>
          <a:p>
            <a:pPr algn="ctr"/>
            <a:r>
              <a:rPr lang="en-US" sz="2000" dirty="0">
                <a:latin typeface="Century Gothic" panose="020B0502020202020204" pitchFamily="34" charset="0"/>
              </a:rPr>
              <a:t>Gold – Service</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06038"/>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2504"/>
            <a:ext cx="12188952" cy="457200"/>
          </a:xfrm>
          <a:prstGeom prst="rect">
            <a:avLst/>
          </a:prstGeom>
        </p:spPr>
      </p:pic>
      <p:pic>
        <p:nvPicPr>
          <p:cNvPr id="2" name="Picture 1"/>
          <p:cNvPicPr>
            <a:picLocks noChangeAspect="1"/>
          </p:cNvPicPr>
          <p:nvPr/>
        </p:nvPicPr>
        <p:blipFill>
          <a:blip r:embed="rId4"/>
          <a:stretch>
            <a:fillRect/>
          </a:stretch>
        </p:blipFill>
        <p:spPr>
          <a:xfrm>
            <a:off x="6096000" y="512763"/>
            <a:ext cx="5627096" cy="566977"/>
          </a:xfrm>
          <a:prstGeom prst="rect">
            <a:avLst/>
          </a:prstGeom>
        </p:spPr>
      </p:pic>
      <p:pic>
        <p:nvPicPr>
          <p:cNvPr id="3074" name="Picture 2" descr="http://www.cnhkeyclub.org/downloads/Resources/Graphics/Bees/1617/GD_BeeSubmission_2/GD_SChang_02_161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0730" y="2285011"/>
            <a:ext cx="58293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922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441590" y="2334370"/>
            <a:ext cx="7602272" cy="3724096"/>
          </a:xfrm>
          <a:prstGeom prst="rect">
            <a:avLst/>
          </a:prstGeom>
          <a:noFill/>
          <a:ln w="76200">
            <a:solidFill>
              <a:srgbClr val="0098C3">
                <a:alpha val="50000"/>
              </a:srgbClr>
            </a:solidFill>
            <a:prstDash val="sysDot"/>
          </a:ln>
        </p:spPr>
        <p:txBody>
          <a:bodyPr wrap="square" rtlCol="0">
            <a:spAutoFit/>
          </a:bodyPr>
          <a:lstStyle/>
          <a:p>
            <a:pPr algn="ctr"/>
            <a:r>
              <a:rPr lang="en-US" sz="2000" b="1" dirty="0">
                <a:latin typeface="Century Gothic" panose="020B0502020202020204" pitchFamily="34" charset="0"/>
              </a:rPr>
              <a:t>KEY CLUB STRUCTURE</a:t>
            </a:r>
          </a:p>
          <a:p>
            <a:pPr marL="285750" indent="-285750" algn="ctr">
              <a:lnSpc>
                <a:spcPct val="150000"/>
              </a:lnSpc>
              <a:buFont typeface="Arial" panose="020B0604020202020204" pitchFamily="34" charset="0"/>
              <a:buChar char="•"/>
            </a:pPr>
            <a:r>
              <a:rPr lang="en-US" dirty="0">
                <a:latin typeface="Century Gothic" panose="020B0502020202020204" pitchFamily="34" charset="0"/>
              </a:rPr>
              <a:t>It starts with YOU!</a:t>
            </a:r>
          </a:p>
          <a:p>
            <a:pPr marL="285750" indent="-285750" algn="ctr">
              <a:lnSpc>
                <a:spcPct val="150000"/>
              </a:lnSpc>
              <a:buFont typeface="Arial" panose="020B0604020202020204" pitchFamily="34" charset="0"/>
              <a:buChar char="•"/>
            </a:pPr>
            <a:r>
              <a:rPr lang="en-US" dirty="0">
                <a:latin typeface="Century Gothic" panose="020B0502020202020204" pitchFamily="34" charset="0"/>
              </a:rPr>
              <a:t>Members make up a club.</a:t>
            </a:r>
          </a:p>
          <a:p>
            <a:pPr marL="285750" indent="-285750" algn="ctr">
              <a:lnSpc>
                <a:spcPct val="150000"/>
              </a:lnSpc>
              <a:buFont typeface="Arial" panose="020B0604020202020204" pitchFamily="34" charset="0"/>
              <a:buChar char="•"/>
            </a:pPr>
            <a:r>
              <a:rPr lang="en-US" dirty="0">
                <a:latin typeface="Century Gothic" panose="020B0502020202020204" pitchFamily="34" charset="0"/>
              </a:rPr>
              <a:t>A board is elected/appointed based on Club Bylaws that are updated/signed at the beginning of every year.</a:t>
            </a:r>
          </a:p>
          <a:p>
            <a:pPr marL="285750" indent="-285750" algn="ctr">
              <a:lnSpc>
                <a:spcPct val="150000"/>
              </a:lnSpc>
              <a:buFont typeface="Arial" panose="020B0604020202020204" pitchFamily="34" charset="0"/>
              <a:buChar char="•"/>
            </a:pPr>
            <a:r>
              <a:rPr lang="en-US" dirty="0">
                <a:latin typeface="Century Gothic" panose="020B0502020202020204" pitchFamily="34" charset="0"/>
              </a:rPr>
              <a:t>Multiple clubs make up a division.</a:t>
            </a:r>
          </a:p>
          <a:p>
            <a:pPr marL="285750" indent="-285750" algn="ctr">
              <a:lnSpc>
                <a:spcPct val="150000"/>
              </a:lnSpc>
              <a:buFont typeface="Arial" panose="020B0604020202020204" pitchFamily="34" charset="0"/>
              <a:buChar char="•"/>
            </a:pPr>
            <a:r>
              <a:rPr lang="en-US" dirty="0">
                <a:latin typeface="Century Gothic" panose="020B0502020202020204" pitchFamily="34" charset="0"/>
              </a:rPr>
              <a:t>Multiple divisions make up a region.</a:t>
            </a:r>
          </a:p>
          <a:p>
            <a:pPr marL="285750" indent="-285750" algn="ctr">
              <a:lnSpc>
                <a:spcPct val="150000"/>
              </a:lnSpc>
              <a:buFont typeface="Arial" panose="020B0604020202020204" pitchFamily="34" charset="0"/>
              <a:buChar char="•"/>
            </a:pPr>
            <a:r>
              <a:rPr lang="en-US" dirty="0">
                <a:latin typeface="Century Gothic" panose="020B0502020202020204" pitchFamily="34" charset="0"/>
              </a:rPr>
              <a:t>The regions make up a district.</a:t>
            </a:r>
          </a:p>
          <a:p>
            <a:pPr marL="285750" indent="-285750" algn="ctr">
              <a:lnSpc>
                <a:spcPct val="150000"/>
              </a:lnSpc>
              <a:buFont typeface="Arial" panose="020B0604020202020204" pitchFamily="34" charset="0"/>
              <a:buChar char="•"/>
            </a:pPr>
            <a:r>
              <a:rPr lang="en-US" dirty="0">
                <a:latin typeface="Century Gothic" panose="020B0502020202020204" pitchFamily="34" charset="0"/>
              </a:rPr>
              <a:t>All of the Districts make up International</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06038"/>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2504"/>
            <a:ext cx="12188952" cy="457200"/>
          </a:xfrm>
          <a:prstGeom prst="rect">
            <a:avLst/>
          </a:prstGeom>
        </p:spPr>
      </p:pic>
      <p:pic>
        <p:nvPicPr>
          <p:cNvPr id="2" name="Picture 1"/>
          <p:cNvPicPr>
            <a:picLocks noChangeAspect="1"/>
          </p:cNvPicPr>
          <p:nvPr/>
        </p:nvPicPr>
        <p:blipFill>
          <a:blip r:embed="rId4"/>
          <a:stretch>
            <a:fillRect/>
          </a:stretch>
        </p:blipFill>
        <p:spPr>
          <a:xfrm>
            <a:off x="6096000" y="512763"/>
            <a:ext cx="5627096" cy="566977"/>
          </a:xfrm>
          <a:prstGeom prst="rect">
            <a:avLst/>
          </a:prstGeom>
        </p:spPr>
      </p:pic>
      <p:pic>
        <p:nvPicPr>
          <p:cNvPr id="6" name="Picture 5">
            <a:extLst>
              <a:ext uri="{FF2B5EF4-FFF2-40B4-BE49-F238E27FC236}">
                <a16:creationId xmlns:a16="http://schemas.microsoft.com/office/drawing/2014/main" id="{C974CB2B-143A-4309-AA31-8E485FA02E16}"/>
              </a:ext>
            </a:extLst>
          </p:cNvPr>
          <p:cNvPicPr>
            <a:picLocks noChangeAspect="1"/>
          </p:cNvPicPr>
          <p:nvPr/>
        </p:nvPicPr>
        <p:blipFill>
          <a:blip r:embed="rId5"/>
          <a:stretch>
            <a:fillRect/>
          </a:stretch>
        </p:blipFill>
        <p:spPr>
          <a:xfrm>
            <a:off x="7851109" y="2634375"/>
            <a:ext cx="4519359" cy="3545521"/>
          </a:xfrm>
          <a:prstGeom prst="rect">
            <a:avLst/>
          </a:prstGeom>
        </p:spPr>
      </p:pic>
    </p:spTree>
    <p:extLst>
      <p:ext uri="{BB962C8B-B14F-4D97-AF65-F5344CB8AC3E}">
        <p14:creationId xmlns:p14="http://schemas.microsoft.com/office/powerpoint/2010/main" val="2917514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304800" y="2270871"/>
            <a:ext cx="7989156" cy="3908762"/>
          </a:xfrm>
          <a:prstGeom prst="rect">
            <a:avLst/>
          </a:prstGeom>
          <a:noFill/>
          <a:ln w="76200">
            <a:solidFill>
              <a:srgbClr val="0098C3">
                <a:alpha val="50000"/>
              </a:srgbClr>
            </a:solidFill>
            <a:prstDash val="sysDot"/>
          </a:ln>
        </p:spPr>
        <p:txBody>
          <a:bodyPr wrap="square" rtlCol="0">
            <a:spAutoFit/>
          </a:bodyPr>
          <a:lstStyle/>
          <a:p>
            <a:pPr algn="ctr"/>
            <a:r>
              <a:rPr lang="en-US" sz="2400" b="1" dirty="0">
                <a:latin typeface="Century Gothic" panose="020B0502020202020204" pitchFamily="34" charset="0"/>
              </a:rPr>
              <a:t>WE ARE THE CNH DISTRICT BEES</a:t>
            </a:r>
          </a:p>
          <a:p>
            <a:pPr algn="ctr"/>
            <a:endParaRPr lang="en-US" sz="2400" b="1" dirty="0">
              <a:latin typeface="Century Gothic" panose="020B0502020202020204" pitchFamily="34" charset="0"/>
            </a:endParaRPr>
          </a:p>
          <a:p>
            <a:pPr algn="ctr"/>
            <a:r>
              <a:rPr lang="en-US" sz="2000" b="1" dirty="0">
                <a:latin typeface="Century Gothic" panose="020B0502020202020204" pitchFamily="34" charset="0"/>
              </a:rPr>
              <a:t>In the California-Nevada-Hawaii District</a:t>
            </a:r>
            <a:r>
              <a:rPr lang="en-US" sz="2000" dirty="0">
                <a:latin typeface="Century Gothic" panose="020B0502020202020204" pitchFamily="34" charset="0"/>
              </a:rPr>
              <a:t>:</a:t>
            </a:r>
          </a:p>
          <a:p>
            <a:pPr algn="ctr"/>
            <a:r>
              <a:rPr lang="en-US" sz="2000" dirty="0">
                <a:latin typeface="Century Gothic" panose="020B0502020202020204" pitchFamily="34" charset="0"/>
              </a:rPr>
              <a:t>+43,000 members</a:t>
            </a:r>
          </a:p>
          <a:p>
            <a:pPr algn="ctr"/>
            <a:r>
              <a:rPr lang="en-US" sz="2000" dirty="0">
                <a:latin typeface="Century Gothic" panose="020B0502020202020204" pitchFamily="34" charset="0"/>
              </a:rPr>
              <a:t>+700 clubs</a:t>
            </a:r>
          </a:p>
          <a:p>
            <a:pPr algn="ctr"/>
            <a:r>
              <a:rPr lang="en-US" sz="2000" dirty="0">
                <a:latin typeface="Century Gothic" panose="020B0502020202020204" pitchFamily="34" charset="0"/>
              </a:rPr>
              <a:t>77 divisions</a:t>
            </a:r>
          </a:p>
          <a:p>
            <a:pPr algn="ctr"/>
            <a:r>
              <a:rPr lang="en-US" sz="2000" dirty="0">
                <a:latin typeface="Century Gothic" panose="020B0502020202020204" pitchFamily="34" charset="0"/>
              </a:rPr>
              <a:t>18 regions</a:t>
            </a:r>
          </a:p>
          <a:p>
            <a:pPr algn="ctr"/>
            <a:endParaRPr lang="en-US" sz="2000" dirty="0">
              <a:latin typeface="Century Gothic" panose="020B0502020202020204" pitchFamily="34" charset="0"/>
            </a:endParaRPr>
          </a:p>
          <a:p>
            <a:pPr algn="ctr"/>
            <a:r>
              <a:rPr lang="en-US" sz="2000" b="1" dirty="0">
                <a:latin typeface="Century Gothic" panose="020B0502020202020204" pitchFamily="34" charset="0"/>
              </a:rPr>
              <a:t>Serving the District:</a:t>
            </a:r>
          </a:p>
          <a:p>
            <a:pPr algn="ctr"/>
            <a:r>
              <a:rPr lang="en-US" sz="2000" dirty="0">
                <a:latin typeface="Century Gothic" panose="020B0502020202020204" pitchFamily="34" charset="0"/>
              </a:rPr>
              <a:t>District Governor: Angelica Garcia</a:t>
            </a:r>
          </a:p>
          <a:p>
            <a:pPr algn="ctr"/>
            <a:r>
              <a:rPr lang="en-US" sz="2000" dirty="0">
                <a:latin typeface="Century Gothic" panose="020B0502020202020204" pitchFamily="34" charset="0"/>
              </a:rPr>
              <a:t>District Secretary: Jimin </a:t>
            </a:r>
            <a:r>
              <a:rPr lang="en-US" sz="2000" dirty="0" err="1">
                <a:latin typeface="Century Gothic" panose="020B0502020202020204" pitchFamily="34" charset="0"/>
              </a:rPr>
              <a:t>Margarett</a:t>
            </a:r>
            <a:r>
              <a:rPr lang="en-US" sz="2000" dirty="0">
                <a:latin typeface="Century Gothic" panose="020B0502020202020204" pitchFamily="34" charset="0"/>
              </a:rPr>
              <a:t> Lee</a:t>
            </a:r>
          </a:p>
          <a:p>
            <a:pPr algn="ctr"/>
            <a:r>
              <a:rPr lang="en-US" sz="2000" dirty="0">
                <a:latin typeface="Century Gothic" panose="020B0502020202020204" pitchFamily="34" charset="0"/>
              </a:rPr>
              <a:t>District Treasurer: Vivian Chu</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06038"/>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2504"/>
            <a:ext cx="12188952" cy="457200"/>
          </a:xfrm>
          <a:prstGeom prst="rect">
            <a:avLst/>
          </a:prstGeom>
        </p:spPr>
      </p:pic>
      <p:pic>
        <p:nvPicPr>
          <p:cNvPr id="2" name="Picture 1"/>
          <p:cNvPicPr>
            <a:picLocks noChangeAspect="1"/>
          </p:cNvPicPr>
          <p:nvPr/>
        </p:nvPicPr>
        <p:blipFill>
          <a:blip r:embed="rId4"/>
          <a:stretch>
            <a:fillRect/>
          </a:stretch>
        </p:blipFill>
        <p:spPr>
          <a:xfrm>
            <a:off x="6096000" y="512763"/>
            <a:ext cx="5627096" cy="566977"/>
          </a:xfrm>
          <a:prstGeom prst="rect">
            <a:avLst/>
          </a:prstGeom>
        </p:spPr>
      </p:pic>
      <p:pic>
        <p:nvPicPr>
          <p:cNvPr id="4098" name="Picture 2" descr="http://www.cnhkeyclub.org/downloads/Resources/Graphics/Bees/1617/GD_BeeSubmission_3/GD_TranNguyen_03-2_161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8132" y="1797561"/>
            <a:ext cx="4036281" cy="4714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240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40046</TotalTime>
  <Words>1237</Words>
  <Application>Microsoft Office PowerPoint</Application>
  <PresentationFormat>Widescreen</PresentationFormat>
  <Paragraphs>244</Paragraphs>
  <Slides>26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MS PGothic</vt:lpstr>
      <vt:lpstr>Arial</vt:lpstr>
      <vt:lpstr>Calibri</vt:lpstr>
      <vt:lpstr>Calibri Light</vt:lpstr>
      <vt:lpstr>Century Gothic</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Dominguez</dc:creator>
  <cp:lastModifiedBy>Emma Marshall</cp:lastModifiedBy>
  <cp:revision>189</cp:revision>
  <dcterms:created xsi:type="dcterms:W3CDTF">2014-08-11T22:47:10Z</dcterms:created>
  <dcterms:modified xsi:type="dcterms:W3CDTF">2017-08-22T06:35:32Z</dcterms:modified>
</cp:coreProperties>
</file>